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6"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2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6"/>
    <p:restoredTop sz="94652"/>
  </p:normalViewPr>
  <p:slideViewPr>
    <p:cSldViewPr snapToGrid="0" snapToObjects="1">
      <p:cViewPr varScale="1">
        <p:scale>
          <a:sx n="89" d="100"/>
          <a:sy n="89" d="100"/>
        </p:scale>
        <p:origin x="10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285683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229704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111158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1712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p>
        </p:txBody>
      </p:sp>
      <p:sp>
        <p:nvSpPr>
          <p:cNvPr id="4" name="Espace réservé de la date 3"/>
          <p:cNvSpPr>
            <a:spLocks noGrp="1"/>
          </p:cNvSpPr>
          <p:nvPr>
            <p:ph type="dt" sz="half" idx="10"/>
          </p:nvPr>
        </p:nvSpPr>
        <p:spPr/>
        <p:txBody>
          <a:body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218058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
Deuxième niveau
Troisième niveau
Quatrième niveau
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26F2E8E4-7792-C04A-9E7F-07933E59D35B}"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314179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
Deuxième niveau
Troisième niveau
Quatrième niveau
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
Deuxième niveau
Troisième niveau
Quatrième niveau
Cinquième niveau</a:t>
            </a:r>
          </a:p>
        </p:txBody>
      </p:sp>
      <p:sp>
        <p:nvSpPr>
          <p:cNvPr id="7" name="Espace réservé de la date 6"/>
          <p:cNvSpPr>
            <a:spLocks noGrp="1"/>
          </p:cNvSpPr>
          <p:nvPr>
            <p:ph type="dt" sz="half" idx="10"/>
          </p:nvPr>
        </p:nvSpPr>
        <p:spPr/>
        <p:txBody>
          <a:bodyPr/>
          <a:lstStyle/>
          <a:p>
            <a:fld id="{26F2E8E4-7792-C04A-9E7F-07933E59D35B}" type="datetimeFigureOut">
              <a:rPr lang="fr-FR" smtClean="0"/>
              <a:t>17/03/2021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288325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6F2E8E4-7792-C04A-9E7F-07933E59D35B}" type="datetimeFigureOut">
              <a:rPr lang="fr-FR" smtClean="0"/>
              <a:t>17/03/2021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1336793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6F2E8E4-7792-C04A-9E7F-07933E59D35B}" type="datetimeFigureOut">
              <a:rPr lang="fr-FR" smtClean="0"/>
              <a:t>17/03/2021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16112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
Deuxième niveau
Troisième niveau
Quatrième niveau
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26F2E8E4-7792-C04A-9E7F-07933E59D35B}"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374820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p>
        </p:txBody>
      </p:sp>
      <p:sp>
        <p:nvSpPr>
          <p:cNvPr id="5" name="Espace réservé de la date 4"/>
          <p:cNvSpPr>
            <a:spLocks noGrp="1"/>
          </p:cNvSpPr>
          <p:nvPr>
            <p:ph type="dt" sz="half" idx="10"/>
          </p:nvPr>
        </p:nvSpPr>
        <p:spPr/>
        <p:txBody>
          <a:bodyPr/>
          <a:lstStyle/>
          <a:p>
            <a:fld id="{26F2E8E4-7792-C04A-9E7F-07933E59D35B}" type="datetimeFigureOut">
              <a:rPr lang="fr-FR" smtClean="0"/>
              <a:t>17/03/2021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7ED304-9E2E-FF4F-8411-230D5A9371BC}" type="slidenum">
              <a:rPr lang="fr-FR" smtClean="0"/>
              <a:t>‹N°›</a:t>
            </a:fld>
            <a:endParaRPr lang="fr-FR"/>
          </a:p>
        </p:txBody>
      </p:sp>
    </p:spTree>
    <p:extLst>
      <p:ext uri="{BB962C8B-B14F-4D97-AF65-F5344CB8AC3E}">
        <p14:creationId xmlns:p14="http://schemas.microsoft.com/office/powerpoint/2010/main" val="113633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2E8E4-7792-C04A-9E7F-07933E59D35B}" type="datetimeFigureOut">
              <a:rPr lang="fr-FR" smtClean="0"/>
              <a:t>17/03/2021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ED304-9E2E-FF4F-8411-230D5A9371BC}" type="slidenum">
              <a:rPr lang="fr-FR" smtClean="0"/>
              <a:t>‹N°›</a:t>
            </a:fld>
            <a:endParaRPr lang="fr-FR"/>
          </a:p>
        </p:txBody>
      </p:sp>
    </p:spTree>
    <p:extLst>
      <p:ext uri="{BB962C8B-B14F-4D97-AF65-F5344CB8AC3E}">
        <p14:creationId xmlns:p14="http://schemas.microsoft.com/office/powerpoint/2010/main" val="3217713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andidatures-2021.sorbonne-universite.f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ettres.sorbonne-universite.fr/faculte-des-lettres/ufr/arts/musique-et-musicologie/master" TargetMode="External"/><Relationship Id="rId2" Type="http://schemas.openxmlformats.org/officeDocument/2006/relationships/hyperlink" Target="mailto:aurelie.dorval@sorbonne-universite.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1C49A3-081F-3942-9CB0-D57AF8CDE3F2}"/>
              </a:ext>
            </a:extLst>
          </p:cNvPr>
          <p:cNvSpPr>
            <a:spLocks noGrp="1"/>
          </p:cNvSpPr>
          <p:nvPr>
            <p:ph type="ctrTitle"/>
          </p:nvPr>
        </p:nvSpPr>
        <p:spPr>
          <a:xfrm>
            <a:off x="1498600" y="1928370"/>
            <a:ext cx="9144000" cy="2387600"/>
          </a:xfrm>
        </p:spPr>
        <p:txBody>
          <a:bodyPr/>
          <a:lstStyle/>
          <a:p>
            <a:pPr>
              <a:tabLst>
                <a:tab pos="6283325" algn="r"/>
              </a:tabLst>
            </a:pPr>
            <a:r>
              <a:rPr lang="fr-FR" dirty="0">
                <a:latin typeface="Georgia" pitchFamily="18" charset="0"/>
              </a:rPr>
              <a:t>· Master ·</a:t>
            </a:r>
            <a:br>
              <a:rPr lang="fr-FR" i="1" dirty="0">
                <a:latin typeface="Georgia" pitchFamily="18" charset="0"/>
              </a:rPr>
            </a:br>
            <a:r>
              <a:rPr lang="fr-FR" dirty="0">
                <a:latin typeface="Georgia" pitchFamily="18" charset="0"/>
              </a:rPr>
              <a:t>· Musique et musicologie ·</a:t>
            </a:r>
            <a:endParaRPr lang="fr-FR" dirty="0"/>
          </a:p>
        </p:txBody>
      </p:sp>
      <p:sp>
        <p:nvSpPr>
          <p:cNvPr id="3" name="Sous-titre 2">
            <a:extLst>
              <a:ext uri="{FF2B5EF4-FFF2-40B4-BE49-F238E27FC236}">
                <a16:creationId xmlns:a16="http://schemas.microsoft.com/office/drawing/2014/main" id="{6636B2D8-C9F1-C148-A36A-A05F58345CC0}"/>
              </a:ext>
            </a:extLst>
          </p:cNvPr>
          <p:cNvSpPr>
            <a:spLocks noGrp="1"/>
          </p:cNvSpPr>
          <p:nvPr>
            <p:ph type="subTitle" idx="1"/>
          </p:nvPr>
        </p:nvSpPr>
        <p:spPr>
          <a:xfrm>
            <a:off x="1498600" y="4315970"/>
            <a:ext cx="9144000" cy="1655762"/>
          </a:xfrm>
        </p:spPr>
        <p:txBody>
          <a:bodyPr>
            <a:normAutofit/>
          </a:bodyPr>
          <a:lstStyle/>
          <a:p>
            <a:r>
              <a:rPr lang="fr-FR" sz="4400" dirty="0"/>
              <a:t>Parcours Recherche</a:t>
            </a:r>
          </a:p>
          <a:p>
            <a:r>
              <a:rPr lang="fr-FR" sz="4400" dirty="0"/>
              <a:t>franco-italien</a:t>
            </a:r>
          </a:p>
        </p:txBody>
      </p:sp>
      <p:pic>
        <p:nvPicPr>
          <p:cNvPr id="4" name="Picture 2" descr="C:\Users\Théodora\Dropbox\° Theodora\° Quinquennal\docs partiques admin\modeles de docs ptt logos divers\LOGO_LETTRES_HORIZNETB_RVB.png">
            <a:extLst>
              <a:ext uri="{FF2B5EF4-FFF2-40B4-BE49-F238E27FC236}">
                <a16:creationId xmlns:a16="http://schemas.microsoft.com/office/drawing/2014/main" id="{6310B070-A7B7-DE4D-87E3-6E7B5760DB43}"/>
              </a:ext>
            </a:extLst>
          </p:cNvPr>
          <p:cNvPicPr>
            <a:picLocks noChangeAspect="1" noChangeArrowheads="1"/>
          </p:cNvPicPr>
          <p:nvPr/>
        </p:nvPicPr>
        <p:blipFill>
          <a:blip r:embed="rId2" cstate="print"/>
          <a:srcRect/>
          <a:stretch>
            <a:fillRect/>
          </a:stretch>
        </p:blipFill>
        <p:spPr bwMode="auto">
          <a:xfrm>
            <a:off x="2166887" y="750738"/>
            <a:ext cx="2765095" cy="1112771"/>
          </a:xfrm>
          <a:prstGeom prst="rect">
            <a:avLst/>
          </a:prstGeom>
          <a:noFill/>
        </p:spPr>
      </p:pic>
      <p:pic>
        <p:nvPicPr>
          <p:cNvPr id="5" name="Image 4" descr="Logo_Unipa_colore_nopayoff">
            <a:extLst>
              <a:ext uri="{FF2B5EF4-FFF2-40B4-BE49-F238E27FC236}">
                <a16:creationId xmlns:a16="http://schemas.microsoft.com/office/drawing/2014/main" id="{71EC9B62-E826-CA45-9B65-B27A2256B6BE}"/>
              </a:ext>
            </a:extLst>
          </p:cNvPr>
          <p:cNvPicPr/>
          <p:nvPr/>
        </p:nvPicPr>
        <p:blipFill>
          <a:blip r:embed="rId3" cstate="print">
            <a:alphaModFix/>
            <a:duotone>
              <a:prstClr val="black"/>
              <a:srgbClr val="FDB20A">
                <a:tint val="45000"/>
                <a:satMod val="400000"/>
              </a:srgbClr>
            </a:duotone>
            <a:extLst>
              <a:ext uri="{BEBA8EAE-BF5A-486C-A8C5-ECC9F3942E4B}">
                <a14:imgProps xmlns:a14="http://schemas.microsoft.com/office/drawing/2010/main">
                  <a14:imgLayer>
                    <a14:imgEffect>
                      <a14:sharpenSoften amount="-25000"/>
                    </a14:imgEffect>
                  </a14:imgLayer>
                </a14:imgProps>
              </a:ext>
            </a:extLst>
          </a:blip>
          <a:srcRect/>
          <a:stretch>
            <a:fillRect/>
          </a:stretch>
        </p:blipFill>
        <p:spPr bwMode="auto">
          <a:xfrm>
            <a:off x="7620952" y="449364"/>
            <a:ext cx="3021648" cy="1658836"/>
          </a:xfrm>
          <a:prstGeom prst="rect">
            <a:avLst/>
          </a:prstGeom>
          <a:noFill/>
          <a:ln w="9525">
            <a:noFill/>
            <a:miter lim="800000"/>
            <a:headEnd/>
            <a:tailEnd/>
          </a:ln>
        </p:spPr>
      </p:pic>
    </p:spTree>
    <p:extLst>
      <p:ext uri="{BB962C8B-B14F-4D97-AF65-F5344CB8AC3E}">
        <p14:creationId xmlns:p14="http://schemas.microsoft.com/office/powerpoint/2010/main" val="1852717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7EAD19-2857-FC44-98C7-1D36BB714CA5}"/>
              </a:ext>
            </a:extLst>
          </p:cNvPr>
          <p:cNvSpPr>
            <a:spLocks noGrp="1"/>
          </p:cNvSpPr>
          <p:nvPr>
            <p:ph type="title"/>
          </p:nvPr>
        </p:nvSpPr>
        <p:spPr/>
        <p:txBody>
          <a:bodyPr>
            <a:noAutofit/>
          </a:bodyPr>
          <a:lstStyle/>
          <a:p>
            <a:r>
              <a:rPr lang="fr-FR" sz="3600" dirty="0"/>
              <a:t>Du côté italien, elle s’adosse au « Corso di </a:t>
            </a:r>
            <a:r>
              <a:rPr lang="fr-FR" sz="3600" dirty="0" err="1"/>
              <a:t>Laurea</a:t>
            </a:r>
            <a:r>
              <a:rPr lang="fr-FR" sz="3600" dirty="0"/>
              <a:t> magistrale » de l’université de Palerme </a:t>
            </a:r>
          </a:p>
        </p:txBody>
      </p:sp>
      <p:sp>
        <p:nvSpPr>
          <p:cNvPr id="3" name="Espace réservé du contenu 2">
            <a:extLst>
              <a:ext uri="{FF2B5EF4-FFF2-40B4-BE49-F238E27FC236}">
                <a16:creationId xmlns:a16="http://schemas.microsoft.com/office/drawing/2014/main" id="{E45D0080-AD45-9A4C-9B2A-4B7E62F72610}"/>
              </a:ext>
            </a:extLst>
          </p:cNvPr>
          <p:cNvSpPr>
            <a:spLocks noGrp="1"/>
          </p:cNvSpPr>
          <p:nvPr>
            <p:ph idx="1"/>
          </p:nvPr>
        </p:nvSpPr>
        <p:spPr/>
        <p:txBody>
          <a:bodyPr numCol="1">
            <a:normAutofit fontScale="92500" lnSpcReduction="20000"/>
          </a:bodyPr>
          <a:lstStyle/>
          <a:p>
            <a:pPr marL="0" indent="0" algn="just">
              <a:lnSpc>
                <a:spcPct val="110000"/>
              </a:lnSpc>
              <a:buNone/>
            </a:pPr>
            <a:r>
              <a:rPr lang="fr-FR" dirty="0"/>
              <a:t>Les étudiants de Sorbonne Université inscrits en Master 1 de l’UFR de Musique et musicologie, qui ont validé au moins 30 ECTS de cursus, peuvent poursuivre leurs études en Musicologie de l’université de Palerme, en s’inscrivant au cursus de </a:t>
            </a:r>
            <a:r>
              <a:rPr lang="fr-FR" dirty="0" err="1"/>
              <a:t>Laurea</a:t>
            </a:r>
            <a:r>
              <a:rPr lang="fr-FR" dirty="0"/>
              <a:t> Magistrale (correspondant au cursus français de Master) afin d’acquérir au moins 30 ECTS parmi les disciplines enseignées dans le programme d’études de cette université.</a:t>
            </a:r>
          </a:p>
          <a:p>
            <a:pPr marL="0" indent="0" algn="just">
              <a:lnSpc>
                <a:spcPct val="110000"/>
              </a:lnSpc>
              <a:buNone/>
            </a:pPr>
            <a:r>
              <a:rPr lang="fr-FR" dirty="0"/>
              <a:t>Les matières validées à Sorbonne Université sont reconnues et validées par l’université de Palerme, et inversement. Le cursus aboutit à une double diplomation, </a:t>
            </a:r>
            <a:r>
              <a:rPr lang="fr-FR" i="1" dirty="0"/>
              <a:t>Master</a:t>
            </a:r>
            <a:r>
              <a:rPr lang="fr-FR" dirty="0"/>
              <a:t> de Sorbonne Université et </a:t>
            </a:r>
            <a:r>
              <a:rPr lang="fr-FR" i="1" dirty="0" err="1"/>
              <a:t>Laurea</a:t>
            </a:r>
            <a:r>
              <a:rPr lang="fr-FR" i="1" dirty="0"/>
              <a:t> magistrale</a:t>
            </a:r>
            <a:r>
              <a:rPr lang="fr-FR" dirty="0"/>
              <a:t> de l’université de Palerme.</a:t>
            </a:r>
          </a:p>
        </p:txBody>
      </p:sp>
    </p:spTree>
    <p:extLst>
      <p:ext uri="{BB962C8B-B14F-4D97-AF65-F5344CB8AC3E}">
        <p14:creationId xmlns:p14="http://schemas.microsoft.com/office/powerpoint/2010/main" val="1406175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0D338E-576D-7440-A1AF-266871DF142D}"/>
              </a:ext>
            </a:extLst>
          </p:cNvPr>
          <p:cNvSpPr>
            <a:spLocks noGrp="1"/>
          </p:cNvSpPr>
          <p:nvPr>
            <p:ph type="title"/>
          </p:nvPr>
        </p:nvSpPr>
        <p:spPr/>
        <p:txBody>
          <a:bodyPr/>
          <a:lstStyle/>
          <a:p>
            <a:r>
              <a:rPr lang="fr-FR" dirty="0"/>
              <a:t>Recrutement</a:t>
            </a:r>
          </a:p>
        </p:txBody>
      </p:sp>
      <p:sp>
        <p:nvSpPr>
          <p:cNvPr id="3" name="Espace réservé du texte 2">
            <a:extLst>
              <a:ext uri="{FF2B5EF4-FFF2-40B4-BE49-F238E27FC236}">
                <a16:creationId xmlns:a16="http://schemas.microsoft.com/office/drawing/2014/main" id="{2142C501-408A-354C-B4FD-E48F91F4765D}"/>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31655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F80C0AF6-7311-9E46-BBCB-53918C867ED5}"/>
              </a:ext>
            </a:extLst>
          </p:cNvPr>
          <p:cNvSpPr>
            <a:spLocks noGrp="1"/>
          </p:cNvSpPr>
          <p:nvPr>
            <p:ph type="title"/>
          </p:nvPr>
        </p:nvSpPr>
        <p:spPr/>
        <p:txBody>
          <a:bodyPr/>
          <a:lstStyle/>
          <a:p>
            <a:r>
              <a:rPr lang="fr-FR" dirty="0"/>
              <a:t>Conditions</a:t>
            </a:r>
          </a:p>
        </p:txBody>
      </p:sp>
      <p:sp>
        <p:nvSpPr>
          <p:cNvPr id="3" name="Espace réservé du contenu 2">
            <a:extLst>
              <a:ext uri="{FF2B5EF4-FFF2-40B4-BE49-F238E27FC236}">
                <a16:creationId xmlns:a16="http://schemas.microsoft.com/office/drawing/2014/main" id="{B09E34DD-E26C-8642-83D8-C3E0F79F5F78}"/>
              </a:ext>
            </a:extLst>
          </p:cNvPr>
          <p:cNvSpPr>
            <a:spLocks noGrp="1"/>
          </p:cNvSpPr>
          <p:nvPr>
            <p:ph idx="1"/>
          </p:nvPr>
        </p:nvSpPr>
        <p:spPr/>
        <p:txBody>
          <a:bodyPr/>
          <a:lstStyle/>
          <a:p>
            <a:r>
              <a:rPr lang="fr-FR"/>
              <a:t>Ce Master est ouvert à tout étudiant·e admis·e dans un cycle de Master en musique et musicologie dans l’une des deux universités partenaires (étudiants issus de musicologie, d’études italiennes ou de toute autre formation qui associent les caractéristiques propres à ce Master).</a:t>
            </a:r>
          </a:p>
          <a:p>
            <a:r>
              <a:rPr lang="fr-FR"/>
              <a:t>Les étudiant·e·s doivent disposer de compétences linguistiques suffisantes en italien et en français de sorte à pouvoir répondre aux exigences des cours, séminaires et travaux qui s’effectueront dans ces deux langues.</a:t>
            </a:r>
            <a:endParaRPr lang="fr-FR" dirty="0"/>
          </a:p>
        </p:txBody>
      </p:sp>
    </p:spTree>
    <p:extLst>
      <p:ext uri="{BB962C8B-B14F-4D97-AF65-F5344CB8AC3E}">
        <p14:creationId xmlns:p14="http://schemas.microsoft.com/office/powerpoint/2010/main" val="88019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100AC-7744-D245-986A-542B31397CAA}"/>
              </a:ext>
            </a:extLst>
          </p:cNvPr>
          <p:cNvSpPr>
            <a:spLocks noGrp="1"/>
          </p:cNvSpPr>
          <p:nvPr>
            <p:ph type="title"/>
          </p:nvPr>
        </p:nvSpPr>
        <p:spPr/>
        <p:txBody>
          <a:bodyPr/>
          <a:lstStyle/>
          <a:p>
            <a:r>
              <a:rPr lang="fr-FR" dirty="0"/>
              <a:t>Procédure</a:t>
            </a:r>
          </a:p>
        </p:txBody>
      </p:sp>
      <p:sp>
        <p:nvSpPr>
          <p:cNvPr id="3" name="Espace réservé du contenu 2">
            <a:extLst>
              <a:ext uri="{FF2B5EF4-FFF2-40B4-BE49-F238E27FC236}">
                <a16:creationId xmlns:a16="http://schemas.microsoft.com/office/drawing/2014/main" id="{00385E94-2A07-F24E-AB46-E03C91B3C194}"/>
              </a:ext>
            </a:extLst>
          </p:cNvPr>
          <p:cNvSpPr>
            <a:spLocks noGrp="1"/>
          </p:cNvSpPr>
          <p:nvPr>
            <p:ph idx="1"/>
          </p:nvPr>
        </p:nvSpPr>
        <p:spPr/>
        <p:txBody>
          <a:bodyPr/>
          <a:lstStyle/>
          <a:p>
            <a:pPr marL="0" indent="0" algn="just">
              <a:buNone/>
            </a:pPr>
            <a:r>
              <a:rPr lang="fr-FR" dirty="0"/>
              <a:t>Une commission commune composée d’enseignants des deux universités partenaires a lieu en juillet à Paris et à </a:t>
            </a:r>
            <a:r>
              <a:rPr lang="fr-FR" dirty="0" err="1"/>
              <a:t>Palermo</a:t>
            </a:r>
            <a:r>
              <a:rPr lang="fr-FR" dirty="0"/>
              <a:t> pour rencontrer et sélectionner les candidats. </a:t>
            </a:r>
          </a:p>
          <a:p>
            <a:pPr marL="0" indent="0" algn="just">
              <a:buNone/>
            </a:pPr>
            <a:r>
              <a:rPr lang="fr-FR" dirty="0"/>
              <a:t>Les responsables du programme évalueront notamment si les connaissances linguistiques des candidats sont suffisantes pour participer à ce master.</a:t>
            </a:r>
          </a:p>
        </p:txBody>
      </p:sp>
    </p:spTree>
    <p:extLst>
      <p:ext uri="{BB962C8B-B14F-4D97-AF65-F5344CB8AC3E}">
        <p14:creationId xmlns:p14="http://schemas.microsoft.com/office/powerpoint/2010/main" val="67729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0205BB-8A18-3444-AA66-1F3DF72D4349}"/>
              </a:ext>
            </a:extLst>
          </p:cNvPr>
          <p:cNvSpPr>
            <a:spLocks noGrp="1"/>
          </p:cNvSpPr>
          <p:nvPr>
            <p:ph type="title"/>
          </p:nvPr>
        </p:nvSpPr>
        <p:spPr/>
        <p:txBody>
          <a:bodyPr/>
          <a:lstStyle/>
          <a:p>
            <a:r>
              <a:rPr lang="fr-FR" dirty="0"/>
              <a:t>Modalités d’admission</a:t>
            </a:r>
          </a:p>
        </p:txBody>
      </p:sp>
      <p:sp>
        <p:nvSpPr>
          <p:cNvPr id="3" name="Espace réservé du texte 2">
            <a:extLst>
              <a:ext uri="{FF2B5EF4-FFF2-40B4-BE49-F238E27FC236}">
                <a16:creationId xmlns:a16="http://schemas.microsoft.com/office/drawing/2014/main" id="{2B788C17-9FB1-B344-9E36-417B3F1353CF}"/>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05796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62D9D-9AC4-014D-9954-2FB4C49F02CC}"/>
              </a:ext>
            </a:extLst>
          </p:cNvPr>
          <p:cNvSpPr>
            <a:spLocks noGrp="1"/>
          </p:cNvSpPr>
          <p:nvPr>
            <p:ph type="title"/>
          </p:nvPr>
        </p:nvSpPr>
        <p:spPr>
          <a:xfrm>
            <a:off x="247973" y="535606"/>
            <a:ext cx="10515600" cy="750753"/>
          </a:xfrm>
        </p:spPr>
        <p:txBody>
          <a:bodyPr/>
          <a:lstStyle/>
          <a:p>
            <a:r>
              <a:rPr lang="fr-FR" dirty="0"/>
              <a:t>Un dossier de candidature</a:t>
            </a:r>
          </a:p>
        </p:txBody>
      </p:sp>
      <p:sp>
        <p:nvSpPr>
          <p:cNvPr id="3" name="Espace réservé du contenu 2">
            <a:extLst>
              <a:ext uri="{FF2B5EF4-FFF2-40B4-BE49-F238E27FC236}">
                <a16:creationId xmlns:a16="http://schemas.microsoft.com/office/drawing/2014/main" id="{751881EB-794C-2F49-9653-270605EF99C8}"/>
              </a:ext>
            </a:extLst>
          </p:cNvPr>
          <p:cNvSpPr>
            <a:spLocks noGrp="1"/>
          </p:cNvSpPr>
          <p:nvPr>
            <p:ph idx="1"/>
          </p:nvPr>
        </p:nvSpPr>
        <p:spPr>
          <a:xfrm>
            <a:off x="247973" y="1565328"/>
            <a:ext cx="11608230" cy="4781228"/>
          </a:xfrm>
        </p:spPr>
        <p:txBody>
          <a:bodyPr>
            <a:normAutofit fontScale="85000" lnSpcReduction="20000"/>
          </a:bodyPr>
          <a:lstStyle/>
          <a:p>
            <a:pPr marL="0" indent="0" algn="just">
              <a:lnSpc>
                <a:spcPct val="120000"/>
              </a:lnSpc>
              <a:buNone/>
            </a:pPr>
            <a:r>
              <a:rPr lang="fr-FR" dirty="0"/>
              <a:t>Les candidats doivent soumettre un dossier comprenant : </a:t>
            </a:r>
          </a:p>
          <a:p>
            <a:pPr>
              <a:lnSpc>
                <a:spcPct val="120000"/>
              </a:lnSpc>
            </a:pPr>
            <a:r>
              <a:rPr lang="fr-FR" dirty="0"/>
              <a:t>un bref curriculum vitae</a:t>
            </a:r>
          </a:p>
          <a:p>
            <a:pPr>
              <a:lnSpc>
                <a:spcPct val="120000"/>
              </a:lnSpc>
            </a:pPr>
            <a:r>
              <a:rPr lang="fr-FR" dirty="0"/>
              <a:t>une lettre de motivation (en français ou en italien)</a:t>
            </a:r>
          </a:p>
          <a:p>
            <a:pPr>
              <a:lnSpc>
                <a:spcPct val="120000"/>
              </a:lnSpc>
            </a:pPr>
            <a:r>
              <a:rPr lang="fr-FR" dirty="0"/>
              <a:t>courte présentation d’un projet de recherche (esquisse du sujet et brève orientation bibliographique)</a:t>
            </a:r>
          </a:p>
          <a:p>
            <a:pPr marL="0" indent="0" algn="just">
              <a:lnSpc>
                <a:spcPct val="120000"/>
              </a:lnSpc>
              <a:buNone/>
            </a:pPr>
            <a:r>
              <a:rPr lang="fr-FR" dirty="0"/>
              <a:t>Les dossiers des étudiants qui seront basés à Sorbonne Université doivent être déposés sur e-candidat jusqu’au </a:t>
            </a:r>
            <a:r>
              <a:rPr lang="fr-FR" b="1" dirty="0"/>
              <a:t>15 juin 2021</a:t>
            </a:r>
            <a:r>
              <a:rPr lang="fr-FR" dirty="0"/>
              <a:t>. Une seconde session d’amission au programme sera ouverte en septembre 2021. Les candidates et candidats doivent obligatoirement se mettre en contact par mail avec la responsable du programme, </a:t>
            </a:r>
            <a:r>
              <a:rPr lang="fr-FR" dirty="0">
                <a:solidFill>
                  <a:srgbClr val="C00000"/>
                </a:solidFill>
              </a:rPr>
              <a:t>Théodora </a:t>
            </a:r>
            <a:r>
              <a:rPr lang="fr-FR" dirty="0" err="1">
                <a:solidFill>
                  <a:srgbClr val="C00000"/>
                </a:solidFill>
              </a:rPr>
              <a:t>Psychoyou</a:t>
            </a:r>
            <a:r>
              <a:rPr lang="fr-FR" dirty="0">
                <a:solidFill>
                  <a:srgbClr val="C00000"/>
                </a:solidFill>
              </a:rPr>
              <a:t> </a:t>
            </a:r>
            <a:r>
              <a:rPr lang="fr-FR" dirty="0"/>
              <a:t>:</a:t>
            </a:r>
          </a:p>
          <a:p>
            <a:pPr marL="0" indent="0" algn="just">
              <a:lnSpc>
                <a:spcPct val="120000"/>
              </a:lnSpc>
              <a:buNone/>
            </a:pPr>
            <a:r>
              <a:rPr lang="fr-FR" dirty="0"/>
              <a:t>			theodora.psychoyou@sorbonne-université.fr</a:t>
            </a:r>
          </a:p>
        </p:txBody>
      </p:sp>
    </p:spTree>
    <p:extLst>
      <p:ext uri="{BB962C8B-B14F-4D97-AF65-F5344CB8AC3E}">
        <p14:creationId xmlns:p14="http://schemas.microsoft.com/office/powerpoint/2010/main" val="69622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A132DA-FF40-0E46-9D60-30CCDA3871B5}"/>
              </a:ext>
            </a:extLst>
          </p:cNvPr>
          <p:cNvSpPr>
            <a:spLocks noGrp="1"/>
          </p:cNvSpPr>
          <p:nvPr>
            <p:ph type="title"/>
          </p:nvPr>
        </p:nvSpPr>
        <p:spPr>
          <a:xfrm>
            <a:off x="838200" y="969559"/>
            <a:ext cx="10515600" cy="1325563"/>
          </a:xfrm>
        </p:spPr>
        <p:txBody>
          <a:bodyPr/>
          <a:lstStyle/>
          <a:p>
            <a:r>
              <a:rPr lang="fr-FR" dirty="0"/>
              <a:t>Suivi d’un entretien</a:t>
            </a:r>
          </a:p>
        </p:txBody>
      </p:sp>
      <p:sp>
        <p:nvSpPr>
          <p:cNvPr id="3" name="Espace réservé du contenu 2">
            <a:extLst>
              <a:ext uri="{FF2B5EF4-FFF2-40B4-BE49-F238E27FC236}">
                <a16:creationId xmlns:a16="http://schemas.microsoft.com/office/drawing/2014/main" id="{13A92EF2-5B78-A247-86D9-962158C9D838}"/>
              </a:ext>
            </a:extLst>
          </p:cNvPr>
          <p:cNvSpPr>
            <a:spLocks noGrp="1"/>
          </p:cNvSpPr>
          <p:nvPr>
            <p:ph idx="1"/>
          </p:nvPr>
        </p:nvSpPr>
        <p:spPr>
          <a:xfrm>
            <a:off x="838200" y="2461056"/>
            <a:ext cx="10515600" cy="3133833"/>
          </a:xfrm>
        </p:spPr>
        <p:txBody>
          <a:bodyPr/>
          <a:lstStyle/>
          <a:p>
            <a:pPr marL="0" indent="0" algn="just">
              <a:buNone/>
            </a:pPr>
            <a:r>
              <a:rPr lang="fr-FR" dirty="0"/>
              <a:t>Un entretien aura lieu (sur rendez-vous à Paris ou par visioconférence) début juillet (et mi-septembre). </a:t>
            </a:r>
          </a:p>
          <a:p>
            <a:pPr marL="0" indent="0" algn="just">
              <a:buNone/>
            </a:pPr>
            <a:r>
              <a:rPr lang="fr-FR" dirty="0"/>
              <a:t>Les étudiants qui seront basés à l’</a:t>
            </a:r>
            <a:r>
              <a:rPr lang="fr-FR" dirty="0" err="1"/>
              <a:t>Università</a:t>
            </a:r>
            <a:r>
              <a:rPr lang="fr-FR" dirty="0"/>
              <a:t> di </a:t>
            </a:r>
            <a:r>
              <a:rPr lang="fr-FR" dirty="0" err="1"/>
              <a:t>Palermo</a:t>
            </a:r>
            <a:r>
              <a:rPr lang="fr-FR" dirty="0"/>
              <a:t> sont invités à se mettre en contact avec </a:t>
            </a:r>
            <a:r>
              <a:rPr lang="fr-FR" dirty="0">
                <a:solidFill>
                  <a:srgbClr val="C00000"/>
                </a:solidFill>
              </a:rPr>
              <a:t>Massimo </a:t>
            </a:r>
            <a:r>
              <a:rPr lang="fr-FR" dirty="0" err="1">
                <a:solidFill>
                  <a:srgbClr val="C00000"/>
                </a:solidFill>
              </a:rPr>
              <a:t>Privitera</a:t>
            </a:r>
            <a:endParaRPr lang="fr-FR" dirty="0">
              <a:solidFill>
                <a:srgbClr val="C00000"/>
              </a:solidFill>
            </a:endParaRPr>
          </a:p>
          <a:p>
            <a:pPr marL="0" indent="0" algn="just">
              <a:buNone/>
            </a:pPr>
            <a:r>
              <a:rPr lang="fr-FR" dirty="0"/>
              <a:t>(</a:t>
            </a:r>
            <a:r>
              <a:rPr lang="fr-FR" dirty="0" err="1"/>
              <a:t>massimo.privitera@unipa.it</a:t>
            </a:r>
            <a:r>
              <a:rPr lang="fr-FR" dirty="0"/>
              <a:t>).</a:t>
            </a:r>
          </a:p>
        </p:txBody>
      </p:sp>
    </p:spTree>
    <p:extLst>
      <p:ext uri="{BB962C8B-B14F-4D97-AF65-F5344CB8AC3E}">
        <p14:creationId xmlns:p14="http://schemas.microsoft.com/office/powerpoint/2010/main" val="264149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471E7-1DCE-E948-BD67-E47928409A38}"/>
              </a:ext>
            </a:extLst>
          </p:cNvPr>
          <p:cNvSpPr>
            <a:spLocks noGrp="1"/>
          </p:cNvSpPr>
          <p:nvPr>
            <p:ph type="title"/>
          </p:nvPr>
        </p:nvSpPr>
        <p:spPr>
          <a:xfrm>
            <a:off x="260888" y="1178341"/>
            <a:ext cx="10515600" cy="1325563"/>
          </a:xfrm>
        </p:spPr>
        <p:txBody>
          <a:bodyPr/>
          <a:lstStyle/>
          <a:p>
            <a:r>
              <a:rPr lang="fr-FR" dirty="0"/>
              <a:t>Calendrier</a:t>
            </a:r>
          </a:p>
        </p:txBody>
      </p:sp>
      <p:sp>
        <p:nvSpPr>
          <p:cNvPr id="3" name="Espace réservé du contenu 2">
            <a:extLst>
              <a:ext uri="{FF2B5EF4-FFF2-40B4-BE49-F238E27FC236}">
                <a16:creationId xmlns:a16="http://schemas.microsoft.com/office/drawing/2014/main" id="{AD325524-E0E9-934A-B604-CB04867DF639}"/>
              </a:ext>
            </a:extLst>
          </p:cNvPr>
          <p:cNvSpPr>
            <a:spLocks noGrp="1"/>
          </p:cNvSpPr>
          <p:nvPr>
            <p:ph idx="1"/>
          </p:nvPr>
        </p:nvSpPr>
        <p:spPr>
          <a:xfrm>
            <a:off x="260888" y="2709029"/>
            <a:ext cx="11670223" cy="3288815"/>
          </a:xfrm>
        </p:spPr>
        <p:txBody>
          <a:bodyPr>
            <a:normAutofit/>
          </a:bodyPr>
          <a:lstStyle/>
          <a:p>
            <a:pPr marL="0" indent="0">
              <a:buNone/>
            </a:pPr>
            <a:r>
              <a:rPr lang="fr-FR" dirty="0"/>
              <a:t>1</a:t>
            </a:r>
            <a:r>
              <a:rPr lang="fr-FR" baseline="30000" dirty="0"/>
              <a:t>re</a:t>
            </a:r>
            <a:r>
              <a:rPr lang="fr-FR" dirty="0"/>
              <a:t> campagne d’admission : </a:t>
            </a:r>
          </a:p>
          <a:p>
            <a:pPr marL="0" indent="0">
              <a:buNone/>
            </a:pPr>
            <a:r>
              <a:rPr lang="fr-FR" dirty="0"/>
              <a:t>préinscription sur e-candidat au Master recherche jusqu’au 15 juin 2021 </a:t>
            </a:r>
          </a:p>
          <a:p>
            <a:pPr marL="0" indent="0">
              <a:buNone/>
            </a:pPr>
            <a:r>
              <a:rPr lang="fr-FR" sz="1800" i="1" dirty="0">
                <a:solidFill>
                  <a:srgbClr val="C00000"/>
                </a:solidFill>
              </a:rPr>
              <a:t>!! Date donnée sous réserve de l’évolution de la situation sanitaire</a:t>
            </a:r>
          </a:p>
          <a:p>
            <a:pPr marL="0" indent="0">
              <a:buNone/>
            </a:pPr>
            <a:r>
              <a:rPr lang="fr-FR" dirty="0">
                <a:hlinkClick r:id="rId2"/>
              </a:rPr>
              <a:t>https://candidatures-2021.sorbonne-universite.fr/</a:t>
            </a:r>
            <a:endParaRPr lang="fr-FR" dirty="0"/>
          </a:p>
          <a:p>
            <a:pPr marL="0" indent="0">
              <a:buNone/>
            </a:pPr>
            <a:r>
              <a:rPr lang="fr-FR" sz="2000" dirty="0"/>
              <a:t>Voir aussi </a:t>
            </a:r>
          </a:p>
          <a:p>
            <a:pPr marL="0" indent="0">
              <a:buNone/>
            </a:pPr>
            <a:r>
              <a:rPr lang="fr-FR" sz="2000" dirty="0"/>
              <a:t>http://</a:t>
            </a:r>
            <a:r>
              <a:rPr lang="fr-FR" sz="2000" dirty="0" err="1"/>
              <a:t>lettres.sorbonne-universite.fr</a:t>
            </a:r>
            <a:r>
              <a:rPr lang="fr-FR" sz="2000" dirty="0"/>
              <a:t>/formation/inscription</a:t>
            </a:r>
          </a:p>
          <a:p>
            <a:pPr marL="0" indent="0">
              <a:buNone/>
            </a:pPr>
            <a:r>
              <a:rPr lang="fr-FR" sz="2000" dirty="0"/>
              <a:t>http://</a:t>
            </a:r>
            <a:r>
              <a:rPr lang="fr-FR" sz="2000" dirty="0" err="1"/>
              <a:t>www.sorbonne-universite.fr</a:t>
            </a:r>
            <a:r>
              <a:rPr lang="fr-FR" sz="2000" dirty="0"/>
              <a:t>/</a:t>
            </a:r>
            <a:r>
              <a:rPr lang="fr-FR" sz="2000" dirty="0" err="1"/>
              <a:t>actualites</a:t>
            </a:r>
            <a:r>
              <a:rPr lang="fr-FR" sz="2000" dirty="0"/>
              <a:t>/</a:t>
            </a:r>
            <a:r>
              <a:rPr lang="fr-FR" sz="2000" dirty="0" err="1"/>
              <a:t>procedures</a:t>
            </a:r>
            <a:r>
              <a:rPr lang="fr-FR" sz="2000" dirty="0"/>
              <a:t>-</a:t>
            </a:r>
            <a:r>
              <a:rPr lang="fr-FR" sz="2000" dirty="0" err="1"/>
              <a:t>dinscription</a:t>
            </a:r>
            <a:r>
              <a:rPr lang="fr-FR" sz="2000" dirty="0"/>
              <a:t>-des-</a:t>
            </a:r>
            <a:r>
              <a:rPr lang="fr-FR" sz="2000" dirty="0" err="1"/>
              <a:t>etudiants</a:t>
            </a:r>
            <a:r>
              <a:rPr lang="fr-FR" sz="2000" dirty="0"/>
              <a:t>-internationaux</a:t>
            </a:r>
          </a:p>
          <a:p>
            <a:pPr marL="0" indent="0">
              <a:buNone/>
            </a:pPr>
            <a:endParaRPr lang="fr-FR" dirty="0"/>
          </a:p>
        </p:txBody>
      </p:sp>
    </p:spTree>
    <p:extLst>
      <p:ext uri="{BB962C8B-B14F-4D97-AF65-F5344CB8AC3E}">
        <p14:creationId xmlns:p14="http://schemas.microsoft.com/office/powerpoint/2010/main" val="259903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55D335-CE0B-FA46-AADE-E6F18DE14381}"/>
              </a:ext>
            </a:extLst>
          </p:cNvPr>
          <p:cNvSpPr>
            <a:spLocks noGrp="1"/>
          </p:cNvSpPr>
          <p:nvPr>
            <p:ph type="title"/>
          </p:nvPr>
        </p:nvSpPr>
        <p:spPr>
          <a:xfrm>
            <a:off x="838200" y="1759973"/>
            <a:ext cx="10515600" cy="1325563"/>
          </a:xfrm>
        </p:spPr>
        <p:txBody>
          <a:bodyPr/>
          <a:lstStyle/>
          <a:p>
            <a:r>
              <a:rPr lang="fr-FR" dirty="0">
                <a:solidFill>
                  <a:srgbClr val="C00000"/>
                </a:solidFill>
              </a:rPr>
              <a:t>Contacts et informations pour le Master franco-italien de Musicologie :</a:t>
            </a:r>
          </a:p>
        </p:txBody>
      </p:sp>
      <p:sp>
        <p:nvSpPr>
          <p:cNvPr id="3" name="Espace réservé du contenu 2">
            <a:extLst>
              <a:ext uri="{FF2B5EF4-FFF2-40B4-BE49-F238E27FC236}">
                <a16:creationId xmlns:a16="http://schemas.microsoft.com/office/drawing/2014/main" id="{396972A7-7DCA-FB4C-8EF2-5E98719D2269}"/>
              </a:ext>
            </a:extLst>
          </p:cNvPr>
          <p:cNvSpPr>
            <a:spLocks noGrp="1"/>
          </p:cNvSpPr>
          <p:nvPr>
            <p:ph idx="1"/>
          </p:nvPr>
        </p:nvSpPr>
        <p:spPr>
          <a:xfrm>
            <a:off x="838200" y="3623428"/>
            <a:ext cx="10515600" cy="4351338"/>
          </a:xfrm>
        </p:spPr>
        <p:txBody>
          <a:bodyPr/>
          <a:lstStyle/>
          <a:p>
            <a:r>
              <a:rPr lang="fr-FR" dirty="0" err="1"/>
              <a:t>theodora.psychoyou@sorbonne-universite.fr</a:t>
            </a:r>
            <a:r>
              <a:rPr lang="fr-FR" dirty="0"/>
              <a:t> </a:t>
            </a:r>
          </a:p>
          <a:p>
            <a:r>
              <a:rPr lang="fr-FR" dirty="0" err="1"/>
              <a:t>massimo.privitera@unipa.it</a:t>
            </a:r>
            <a:endParaRPr lang="fr-FR" dirty="0"/>
          </a:p>
        </p:txBody>
      </p:sp>
    </p:spTree>
    <p:extLst>
      <p:ext uri="{BB962C8B-B14F-4D97-AF65-F5344CB8AC3E}">
        <p14:creationId xmlns:p14="http://schemas.microsoft.com/office/powerpoint/2010/main" val="4197545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8E9CF58F-9F53-A64B-BCC6-80F4373F3861}"/>
              </a:ext>
            </a:extLst>
          </p:cNvPr>
          <p:cNvSpPr txBox="1"/>
          <p:nvPr/>
        </p:nvSpPr>
        <p:spPr>
          <a:xfrm>
            <a:off x="573438" y="1030081"/>
            <a:ext cx="11174277" cy="5601533"/>
          </a:xfrm>
          <a:prstGeom prst="rect">
            <a:avLst/>
          </a:prstGeom>
          <a:noFill/>
        </p:spPr>
        <p:txBody>
          <a:bodyPr wrap="square" rtlCol="0">
            <a:spAutoFit/>
          </a:bodyPr>
          <a:lstStyle/>
          <a:p>
            <a:pPr algn="ctr"/>
            <a:r>
              <a:rPr lang="fr-FR" sz="2800" dirty="0">
                <a:latin typeface="Georgia" pitchFamily="18" charset="0"/>
              </a:rPr>
              <a:t>Master mention « Musicologie  »</a:t>
            </a:r>
          </a:p>
          <a:p>
            <a:pPr algn="ctr"/>
            <a:r>
              <a:rPr lang="fr-FR" sz="2800" b="1" dirty="0">
                <a:latin typeface="Georgia" pitchFamily="18" charset="0"/>
              </a:rPr>
              <a:t>________________________________</a:t>
            </a:r>
          </a:p>
          <a:p>
            <a:pPr algn="ctr"/>
            <a:endParaRPr lang="fr-FR" sz="1400" b="1" dirty="0">
              <a:latin typeface="Georgia" pitchFamily="18" charset="0"/>
            </a:endParaRPr>
          </a:p>
          <a:p>
            <a:endParaRPr lang="fr-FR" sz="2400" dirty="0">
              <a:solidFill>
                <a:srgbClr val="C00000"/>
              </a:solidFill>
              <a:latin typeface="Georgia" pitchFamily="18" charset="0"/>
            </a:endParaRPr>
          </a:p>
          <a:p>
            <a:r>
              <a:rPr lang="fr-FR" sz="2400" dirty="0">
                <a:solidFill>
                  <a:srgbClr val="C00000"/>
                </a:solidFill>
                <a:latin typeface="Georgia" pitchFamily="18" charset="0"/>
              </a:rPr>
              <a:t>Bureau du Master de Musicologie</a:t>
            </a:r>
          </a:p>
          <a:p>
            <a:r>
              <a:rPr lang="fr-FR" sz="2200" dirty="0">
                <a:latin typeface="Georgia" pitchFamily="18" charset="0"/>
              </a:rPr>
              <a:t>Centre Clignancourt (2 rue Francis de Croisset, 75018 Paris)</a:t>
            </a:r>
          </a:p>
          <a:p>
            <a:r>
              <a:rPr lang="fr-FR" sz="2200" dirty="0">
                <a:latin typeface="Georgia" pitchFamily="18" charset="0"/>
              </a:rPr>
              <a:t>5</a:t>
            </a:r>
            <a:r>
              <a:rPr lang="fr-FR" sz="2200" baseline="30000" dirty="0">
                <a:latin typeface="Georgia" pitchFamily="18" charset="0"/>
              </a:rPr>
              <a:t>e</a:t>
            </a:r>
            <a:r>
              <a:rPr lang="fr-FR" sz="2200" dirty="0">
                <a:latin typeface="Georgia" pitchFamily="18" charset="0"/>
              </a:rPr>
              <a:t> étage, bureau 516</a:t>
            </a:r>
          </a:p>
          <a:p>
            <a:r>
              <a:rPr lang="fr-FR" dirty="0"/>
              <a:t>Secrétariat ouvert : lundi-mardi-vendredi 9h30-12h00 mercredi-jeudi 14h00-16h30</a:t>
            </a:r>
            <a:endParaRPr lang="fr-FR" dirty="0">
              <a:latin typeface="Georgia" pitchFamily="18" charset="0"/>
            </a:endParaRPr>
          </a:p>
          <a:p>
            <a:r>
              <a:rPr lang="fr-FR" sz="2200" dirty="0">
                <a:latin typeface="Georgia" pitchFamily="18" charset="0"/>
              </a:rPr>
              <a:t> </a:t>
            </a:r>
          </a:p>
          <a:p>
            <a:r>
              <a:rPr lang="fr-FR" sz="2400" dirty="0">
                <a:solidFill>
                  <a:srgbClr val="C00000"/>
                </a:solidFill>
                <a:latin typeface="Georgia" pitchFamily="18" charset="0"/>
              </a:rPr>
              <a:t>Gestionnaire pédagogique Master</a:t>
            </a:r>
          </a:p>
          <a:p>
            <a:r>
              <a:rPr lang="fr-FR" sz="2200" dirty="0">
                <a:latin typeface="Georgia" pitchFamily="18" charset="0"/>
              </a:rPr>
              <a:t>M</a:t>
            </a:r>
            <a:r>
              <a:rPr lang="fr-FR" sz="2200" baseline="30000" dirty="0">
                <a:latin typeface="Georgia" pitchFamily="18" charset="0"/>
              </a:rPr>
              <a:t>me</a:t>
            </a:r>
            <a:r>
              <a:rPr lang="fr-FR" sz="2200" dirty="0">
                <a:latin typeface="Georgia" pitchFamily="18" charset="0"/>
              </a:rPr>
              <a:t> Aurélie Dorval</a:t>
            </a:r>
          </a:p>
          <a:p>
            <a:pPr>
              <a:tabLst>
                <a:tab pos="1347788" algn="l"/>
              </a:tabLst>
            </a:pPr>
            <a:endParaRPr lang="fr-FR" sz="1400" dirty="0">
              <a:latin typeface="Georgia" pitchFamily="18" charset="0"/>
            </a:endParaRPr>
          </a:p>
          <a:p>
            <a:pPr>
              <a:tabLst>
                <a:tab pos="1347788" algn="l"/>
              </a:tabLst>
            </a:pPr>
            <a:r>
              <a:rPr lang="fr-FR" sz="2200" dirty="0">
                <a:latin typeface="Georgia" pitchFamily="18" charset="0"/>
              </a:rPr>
              <a:t>contact : 	</a:t>
            </a:r>
            <a:r>
              <a:rPr lang="fr-FR" sz="2200" dirty="0">
                <a:latin typeface="Georgia" pitchFamily="18" charset="0"/>
                <a:hlinkClick r:id="rId2"/>
              </a:rPr>
              <a:t>aurelie.dorval@sorbonne-universite.fr</a:t>
            </a:r>
            <a:r>
              <a:rPr lang="fr-FR" sz="2200" dirty="0">
                <a:latin typeface="Georgia" pitchFamily="18" charset="0"/>
              </a:rPr>
              <a:t> </a:t>
            </a:r>
          </a:p>
          <a:p>
            <a:pPr>
              <a:tabLst>
                <a:tab pos="1347788" algn="l"/>
              </a:tabLst>
            </a:pPr>
            <a:r>
              <a:rPr lang="fr-FR" sz="2200" dirty="0">
                <a:latin typeface="Georgia" pitchFamily="18" charset="0"/>
              </a:rPr>
              <a:t>	01 53 09 56 14                                                                                               </a:t>
            </a:r>
          </a:p>
          <a:p>
            <a:pPr>
              <a:tabLst>
                <a:tab pos="1347788" algn="l"/>
              </a:tabLst>
            </a:pPr>
            <a:r>
              <a:rPr lang="fr-FR" dirty="0">
                <a:hlinkClick r:id="rId3"/>
              </a:rPr>
              <a:t>http://lettres.sorbonne-universite.fr/faculte-des-lettres/ufr/arts/musique-et-musicologie/master</a:t>
            </a:r>
            <a:r>
              <a:rPr lang="fr-FR" sz="2400" dirty="0"/>
              <a:t> </a:t>
            </a:r>
          </a:p>
          <a:p>
            <a:pPr algn="r">
              <a:tabLst>
                <a:tab pos="1347788" algn="l"/>
              </a:tabLst>
            </a:pPr>
            <a:r>
              <a:rPr lang="fr-FR" sz="2200" dirty="0">
                <a:latin typeface="Georgia" pitchFamily="18" charset="0"/>
              </a:rPr>
              <a:t>…/…</a:t>
            </a:r>
          </a:p>
        </p:txBody>
      </p:sp>
    </p:spTree>
    <p:extLst>
      <p:ext uri="{BB962C8B-B14F-4D97-AF65-F5344CB8AC3E}">
        <p14:creationId xmlns:p14="http://schemas.microsoft.com/office/powerpoint/2010/main" val="90043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ADBA5D-78FC-E245-93AD-DCB2223C727C}"/>
              </a:ext>
            </a:extLst>
          </p:cNvPr>
          <p:cNvSpPr>
            <a:spLocks noGrp="1"/>
          </p:cNvSpPr>
          <p:nvPr>
            <p:ph type="title"/>
          </p:nvPr>
        </p:nvSpPr>
        <p:spPr/>
        <p:txBody>
          <a:bodyPr/>
          <a:lstStyle/>
          <a:p>
            <a:r>
              <a:rPr lang="fr-FR" dirty="0"/>
              <a:t>Objectifs</a:t>
            </a:r>
          </a:p>
        </p:txBody>
      </p:sp>
      <p:sp>
        <p:nvSpPr>
          <p:cNvPr id="3" name="Espace réservé du texte 2">
            <a:extLst>
              <a:ext uri="{FF2B5EF4-FFF2-40B4-BE49-F238E27FC236}">
                <a16:creationId xmlns:a16="http://schemas.microsoft.com/office/drawing/2014/main" id="{77D22087-2E4A-EE49-9534-B34B14B26033}"/>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28028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AA3BD709-EA79-1A47-9F9F-3FD3C903F055}"/>
              </a:ext>
            </a:extLst>
          </p:cNvPr>
          <p:cNvSpPr txBox="1"/>
          <p:nvPr/>
        </p:nvSpPr>
        <p:spPr>
          <a:xfrm>
            <a:off x="821410" y="963555"/>
            <a:ext cx="10688664" cy="5416868"/>
          </a:xfrm>
          <a:prstGeom prst="rect">
            <a:avLst/>
          </a:prstGeom>
          <a:noFill/>
        </p:spPr>
        <p:txBody>
          <a:bodyPr wrap="square" rtlCol="0">
            <a:spAutoFit/>
          </a:bodyPr>
          <a:lstStyle/>
          <a:p>
            <a:pPr algn="ctr"/>
            <a:r>
              <a:rPr lang="fr-FR" sz="2800" dirty="0">
                <a:latin typeface="Georgia" pitchFamily="18" charset="0"/>
              </a:rPr>
              <a:t>Master mention « Musicologie », parcours recherche</a:t>
            </a:r>
          </a:p>
          <a:p>
            <a:pPr algn="ctr"/>
            <a:r>
              <a:rPr lang="fr-FR" sz="2800" b="1" dirty="0">
                <a:latin typeface="Georgia" pitchFamily="18" charset="0"/>
              </a:rPr>
              <a:t>________________________________</a:t>
            </a:r>
          </a:p>
          <a:p>
            <a:pPr algn="ctr"/>
            <a:endParaRPr lang="fr-FR" sz="1400" b="1" dirty="0">
              <a:latin typeface="Georgia" pitchFamily="18" charset="0"/>
            </a:endParaRPr>
          </a:p>
          <a:p>
            <a:pPr algn="ctr"/>
            <a:endParaRPr lang="fr-FR" sz="1400" b="1" dirty="0">
              <a:latin typeface="Georgia" pitchFamily="18" charset="0"/>
            </a:endParaRPr>
          </a:p>
          <a:p>
            <a:r>
              <a:rPr lang="fr-FR" sz="2400" dirty="0">
                <a:solidFill>
                  <a:srgbClr val="C00000"/>
                </a:solidFill>
                <a:latin typeface="Georgia" pitchFamily="18" charset="0"/>
              </a:rPr>
              <a:t>Responsable de la mention Master</a:t>
            </a:r>
          </a:p>
          <a:p>
            <a:endParaRPr lang="fr-FR" sz="1200" dirty="0">
              <a:latin typeface="Georgia" pitchFamily="18" charset="0"/>
            </a:endParaRPr>
          </a:p>
          <a:p>
            <a:r>
              <a:rPr lang="fr-FR" sz="2200" dirty="0">
                <a:latin typeface="Georgia" pitchFamily="18" charset="0"/>
              </a:rPr>
              <a:t>M. Jean-Pierre </a:t>
            </a:r>
            <a:r>
              <a:rPr lang="fr-FR" sz="2200" cap="small" dirty="0">
                <a:latin typeface="Georgia" pitchFamily="18" charset="0"/>
              </a:rPr>
              <a:t>Bartoli, </a:t>
            </a:r>
            <a:r>
              <a:rPr lang="fr-FR" sz="2200" dirty="0">
                <a:latin typeface="Georgia" pitchFamily="18" charset="0"/>
              </a:rPr>
              <a:t>professeur</a:t>
            </a:r>
          </a:p>
          <a:p>
            <a:pPr>
              <a:tabLst>
                <a:tab pos="1347788" algn="l"/>
              </a:tabLst>
            </a:pPr>
            <a:r>
              <a:rPr lang="fr-FR" sz="2200" dirty="0" err="1">
                <a:latin typeface="Georgia" pitchFamily="18" charset="0"/>
              </a:rPr>
              <a:t>jean-pierre.bartoli@sorbonne-universite.fr</a:t>
            </a:r>
            <a:endParaRPr lang="fr-FR" sz="2200" dirty="0">
              <a:latin typeface="Georgia" pitchFamily="18" charset="0"/>
            </a:endParaRPr>
          </a:p>
          <a:p>
            <a:pPr marL="1347788" indent="-1347788">
              <a:tabLst>
                <a:tab pos="1347788" algn="l"/>
              </a:tabLst>
            </a:pPr>
            <a:endParaRPr lang="fr-FR" sz="1200" dirty="0">
              <a:latin typeface="Georgia" pitchFamily="18" charset="0"/>
            </a:endParaRPr>
          </a:p>
          <a:p>
            <a:pPr marL="1347788" indent="-1347788">
              <a:tabLst>
                <a:tab pos="1347788" algn="l"/>
              </a:tabLst>
            </a:pPr>
            <a:r>
              <a:rPr lang="fr-FR" sz="2200" dirty="0">
                <a:latin typeface="Georgia" pitchFamily="18" charset="0"/>
              </a:rPr>
              <a:t>accueil : 	sur rendez-vous (à prendre par mél), centre Clignancourt </a:t>
            </a:r>
            <a:br>
              <a:rPr lang="fr-FR" sz="2200" dirty="0">
                <a:latin typeface="Georgia" pitchFamily="18" charset="0"/>
              </a:rPr>
            </a:br>
            <a:r>
              <a:rPr lang="fr-FR" sz="2200" dirty="0">
                <a:latin typeface="Georgia" pitchFamily="18" charset="0"/>
              </a:rPr>
              <a:t>(2 rue Francis de Croisset, 75018 Paris)</a:t>
            </a:r>
          </a:p>
          <a:p>
            <a:endParaRPr lang="fr-FR" sz="2200" dirty="0">
              <a:latin typeface="Georgia" pitchFamily="18" charset="0"/>
            </a:endParaRPr>
          </a:p>
          <a:p>
            <a:r>
              <a:rPr lang="fr-FR" sz="2400" dirty="0">
                <a:solidFill>
                  <a:srgbClr val="C00000"/>
                </a:solidFill>
                <a:latin typeface="Georgia" pitchFamily="18" charset="0"/>
              </a:rPr>
              <a:t>Responsable de l’orientation et des validations</a:t>
            </a:r>
          </a:p>
          <a:p>
            <a:endParaRPr lang="fr-FR" sz="1200" dirty="0">
              <a:latin typeface="Georgia" pitchFamily="18" charset="0"/>
            </a:endParaRPr>
          </a:p>
          <a:p>
            <a:r>
              <a:rPr lang="fr-FR" sz="2200" dirty="0">
                <a:latin typeface="Georgia" pitchFamily="18" charset="0"/>
              </a:rPr>
              <a:t>M</a:t>
            </a:r>
            <a:r>
              <a:rPr lang="fr-FR" sz="2200" baseline="30000" dirty="0">
                <a:latin typeface="Georgia" pitchFamily="18" charset="0"/>
              </a:rPr>
              <a:t>me</a:t>
            </a:r>
            <a:r>
              <a:rPr lang="fr-FR" sz="2200" dirty="0">
                <a:latin typeface="Georgia" pitchFamily="18" charset="0"/>
              </a:rPr>
              <a:t> Isabelle </a:t>
            </a:r>
            <a:r>
              <a:rPr lang="fr-FR" sz="2200" dirty="0" err="1">
                <a:latin typeface="Georgia" pitchFamily="18" charset="0"/>
              </a:rPr>
              <a:t>Ragnard</a:t>
            </a:r>
            <a:r>
              <a:rPr lang="fr-FR" sz="2200" cap="small" dirty="0">
                <a:latin typeface="Georgia" pitchFamily="18" charset="0"/>
              </a:rPr>
              <a:t>, </a:t>
            </a:r>
            <a:r>
              <a:rPr lang="fr-FR" sz="2200" dirty="0">
                <a:latin typeface="Georgia" pitchFamily="18" charset="0"/>
              </a:rPr>
              <a:t>maître de conférences</a:t>
            </a:r>
          </a:p>
          <a:p>
            <a:r>
              <a:rPr lang="fr-FR" sz="2200" dirty="0">
                <a:latin typeface="Georgia" pitchFamily="18" charset="0"/>
              </a:rPr>
              <a:t>isabelle.ragnard@sorbonne-universite.fr</a:t>
            </a:r>
          </a:p>
          <a:p>
            <a:pPr>
              <a:tabLst>
                <a:tab pos="1347788" algn="l"/>
              </a:tabLst>
            </a:pPr>
            <a:endParaRPr lang="fr-FR" sz="2200" dirty="0">
              <a:latin typeface="Georgia" pitchFamily="18" charset="0"/>
            </a:endParaRPr>
          </a:p>
        </p:txBody>
      </p:sp>
    </p:spTree>
    <p:extLst>
      <p:ext uri="{BB962C8B-B14F-4D97-AF65-F5344CB8AC3E}">
        <p14:creationId xmlns:p14="http://schemas.microsoft.com/office/powerpoint/2010/main" val="2480333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4956B5-A306-CA4E-9B62-BBF786CDFE4F}"/>
              </a:ext>
            </a:extLst>
          </p:cNvPr>
          <p:cNvSpPr>
            <a:spLocks noGrp="1"/>
          </p:cNvSpPr>
          <p:nvPr>
            <p:ph type="title"/>
          </p:nvPr>
        </p:nvSpPr>
        <p:spPr>
          <a:xfrm>
            <a:off x="315132" y="241139"/>
            <a:ext cx="11561735" cy="1076217"/>
          </a:xfrm>
        </p:spPr>
        <p:txBody>
          <a:bodyPr>
            <a:noAutofit/>
          </a:bodyPr>
          <a:lstStyle/>
          <a:p>
            <a:pPr algn="just"/>
            <a:r>
              <a:rPr lang="fr-FR" sz="3200" dirty="0"/>
              <a:t>Une collaboration entre Sorbonne Université et la </a:t>
            </a:r>
            <a:r>
              <a:rPr lang="fr-FR" sz="3200" dirty="0" err="1"/>
              <a:t>Laurea</a:t>
            </a:r>
            <a:r>
              <a:rPr lang="fr-FR" sz="3200" dirty="0"/>
              <a:t> Magistrale de l’Université de Palerme qui propose : </a:t>
            </a:r>
          </a:p>
        </p:txBody>
      </p:sp>
      <p:sp>
        <p:nvSpPr>
          <p:cNvPr id="3" name="Espace réservé du contenu 2">
            <a:extLst>
              <a:ext uri="{FF2B5EF4-FFF2-40B4-BE49-F238E27FC236}">
                <a16:creationId xmlns:a16="http://schemas.microsoft.com/office/drawing/2014/main" id="{AC14BDA4-4396-3A46-9D6C-404682F90CF1}"/>
              </a:ext>
            </a:extLst>
          </p:cNvPr>
          <p:cNvSpPr>
            <a:spLocks noGrp="1"/>
          </p:cNvSpPr>
          <p:nvPr>
            <p:ph idx="1"/>
          </p:nvPr>
        </p:nvSpPr>
        <p:spPr>
          <a:xfrm>
            <a:off x="152399" y="1503336"/>
            <a:ext cx="11887200" cy="5354664"/>
          </a:xfrm>
        </p:spPr>
        <p:txBody>
          <a:bodyPr>
            <a:normAutofit fontScale="77500" lnSpcReduction="20000"/>
          </a:bodyPr>
          <a:lstStyle/>
          <a:p>
            <a:pPr>
              <a:lnSpc>
                <a:spcPct val="120000"/>
              </a:lnSpc>
            </a:pPr>
            <a:r>
              <a:rPr lang="fr-FR" dirty="0"/>
              <a:t>Une meilleure connaissance des langues, des savoirs, des méthodes et des cultures en Musicologie.</a:t>
            </a:r>
          </a:p>
          <a:p>
            <a:pPr>
              <a:lnSpc>
                <a:spcPct val="120000"/>
              </a:lnSpc>
            </a:pPr>
            <a:r>
              <a:rPr lang="fr-FR" dirty="0"/>
              <a:t>La combinaison de deux modes d’apprentissage culturel dans des environnements différents.</a:t>
            </a:r>
          </a:p>
          <a:p>
            <a:pPr>
              <a:lnSpc>
                <a:spcPct val="120000"/>
              </a:lnSpc>
            </a:pPr>
            <a:r>
              <a:rPr lang="fr-FR" dirty="0"/>
              <a:t>La mutualisation des ressources et des spécialités dans la complémentarité </a:t>
            </a:r>
          </a:p>
          <a:p>
            <a:pPr marL="457200" lvl="1" indent="0">
              <a:lnSpc>
                <a:spcPct val="120000"/>
              </a:lnSpc>
              <a:buNone/>
            </a:pPr>
            <a:r>
              <a:rPr lang="fr-FR" dirty="0"/>
              <a:t>(par exemple l’expertise sur la Musique byzantine à Palerme absente de l’offre de Sorbonne Université, la formation d’informatique musicale à Paris absente de l’offre de Palerme, etc.)</a:t>
            </a:r>
          </a:p>
          <a:p>
            <a:pPr>
              <a:lnSpc>
                <a:spcPct val="120000"/>
              </a:lnSpc>
            </a:pPr>
            <a:r>
              <a:rPr lang="fr-FR" dirty="0"/>
              <a:t>Une ouverture sur le doctorat de musique et musicologie en France ou à l’étranger (et à des doctorats en </a:t>
            </a:r>
            <a:r>
              <a:rPr lang="fr-FR" dirty="0" err="1"/>
              <a:t>co-tutelle</a:t>
            </a:r>
            <a:r>
              <a:rPr lang="fr-FR" dirty="0"/>
              <a:t> entre France et Italie) </a:t>
            </a:r>
          </a:p>
          <a:p>
            <a:pPr>
              <a:lnSpc>
                <a:spcPct val="120000"/>
              </a:lnSpc>
              <a:buFont typeface="Arial" panose="020B0604020202020204" pitchFamily="34" charset="0"/>
              <a:buChar char="•"/>
            </a:pPr>
            <a:r>
              <a:rPr lang="fr-FR" dirty="0"/>
              <a:t>Une ouverture sur les métiers : </a:t>
            </a:r>
          </a:p>
          <a:p>
            <a:pPr lvl="1">
              <a:lnSpc>
                <a:spcPct val="120000"/>
              </a:lnSpc>
              <a:buFont typeface="Courier New" panose="02070309020205020404" pitchFamily="49" charset="0"/>
              <a:buChar char="o"/>
            </a:pPr>
            <a:r>
              <a:rPr lang="fr-FR" dirty="0"/>
              <a:t>de la recherche en musique et musicologie,</a:t>
            </a:r>
          </a:p>
          <a:p>
            <a:pPr lvl="1">
              <a:lnSpc>
                <a:spcPct val="120000"/>
              </a:lnSpc>
              <a:buFont typeface="Courier New" panose="02070309020205020404" pitchFamily="49" charset="0"/>
              <a:buChar char="o"/>
            </a:pPr>
            <a:r>
              <a:rPr lang="fr-FR" dirty="0"/>
              <a:t>de l’éducation musicale, </a:t>
            </a:r>
          </a:p>
          <a:p>
            <a:pPr lvl="1">
              <a:lnSpc>
                <a:spcPct val="120000"/>
              </a:lnSpc>
              <a:buFont typeface="Courier New" panose="02070309020205020404" pitchFamily="49" charset="0"/>
              <a:buChar char="o"/>
            </a:pPr>
            <a:r>
              <a:rPr lang="fr-FR" dirty="0"/>
              <a:t>de l’économie musicale ; </a:t>
            </a:r>
          </a:p>
          <a:p>
            <a:pPr lvl="1">
              <a:lnSpc>
                <a:spcPct val="120000"/>
              </a:lnSpc>
              <a:buFont typeface="Courier New" panose="02070309020205020404" pitchFamily="49" charset="0"/>
              <a:buChar char="o"/>
            </a:pPr>
            <a:r>
              <a:rPr lang="fr-FR" dirty="0"/>
              <a:t>les études italiennes, les études comparées, etc.</a:t>
            </a:r>
          </a:p>
        </p:txBody>
      </p:sp>
    </p:spTree>
    <p:extLst>
      <p:ext uri="{BB962C8B-B14F-4D97-AF65-F5344CB8AC3E}">
        <p14:creationId xmlns:p14="http://schemas.microsoft.com/office/powerpoint/2010/main" val="364174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609F86-C372-0645-91FA-0131C4FF207A}"/>
              </a:ext>
            </a:extLst>
          </p:cNvPr>
          <p:cNvSpPr>
            <a:spLocks noGrp="1"/>
          </p:cNvSpPr>
          <p:nvPr>
            <p:ph type="title"/>
          </p:nvPr>
        </p:nvSpPr>
        <p:spPr/>
        <p:txBody>
          <a:bodyPr/>
          <a:lstStyle/>
          <a:p>
            <a:r>
              <a:rPr lang="fr-FR" dirty="0"/>
              <a:t>Organisation des études :</a:t>
            </a:r>
          </a:p>
        </p:txBody>
      </p:sp>
      <p:sp>
        <p:nvSpPr>
          <p:cNvPr id="3" name="Espace réservé du texte 2">
            <a:extLst>
              <a:ext uri="{FF2B5EF4-FFF2-40B4-BE49-F238E27FC236}">
                <a16:creationId xmlns:a16="http://schemas.microsoft.com/office/drawing/2014/main" id="{7A98EF37-6240-EC43-8A24-73B48C991DA1}"/>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031113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22AEF-CE76-D441-8153-71E5CBB9F7BD}"/>
              </a:ext>
            </a:extLst>
          </p:cNvPr>
          <p:cNvSpPr>
            <a:spLocks noGrp="1"/>
          </p:cNvSpPr>
          <p:nvPr>
            <p:ph type="title"/>
          </p:nvPr>
        </p:nvSpPr>
        <p:spPr>
          <a:xfrm>
            <a:off x="402957" y="628596"/>
            <a:ext cx="11329260" cy="1325563"/>
          </a:xfrm>
        </p:spPr>
        <p:txBody>
          <a:bodyPr>
            <a:normAutofit/>
          </a:bodyPr>
          <a:lstStyle/>
          <a:p>
            <a:r>
              <a:rPr lang="fr-FR" sz="3600" dirty="0"/>
              <a:t>Deux semestres en France, deux semestres en Italie</a:t>
            </a:r>
          </a:p>
        </p:txBody>
      </p:sp>
      <p:sp>
        <p:nvSpPr>
          <p:cNvPr id="3" name="Espace réservé du contenu 2">
            <a:extLst>
              <a:ext uri="{FF2B5EF4-FFF2-40B4-BE49-F238E27FC236}">
                <a16:creationId xmlns:a16="http://schemas.microsoft.com/office/drawing/2014/main" id="{D8CD7756-4233-DD46-A532-DA85119A41D0}"/>
              </a:ext>
            </a:extLst>
          </p:cNvPr>
          <p:cNvSpPr>
            <a:spLocks noGrp="1"/>
          </p:cNvSpPr>
          <p:nvPr>
            <p:ph idx="1"/>
          </p:nvPr>
        </p:nvSpPr>
        <p:spPr>
          <a:xfrm>
            <a:off x="402957" y="1825625"/>
            <a:ext cx="10950843" cy="4351338"/>
          </a:xfrm>
        </p:spPr>
        <p:txBody>
          <a:bodyPr/>
          <a:lstStyle/>
          <a:p>
            <a:pPr algn="just">
              <a:lnSpc>
                <a:spcPct val="100000"/>
              </a:lnSpc>
            </a:pPr>
            <a:r>
              <a:rPr lang="fr-FR" dirty="0"/>
              <a:t>Les étudiants suivent les cours et séminaires de recherche proposés par l’UFR de musique et musicologie (collaboration possible avec l’UFR d’Italien, de Langue française, de Littérature française et comparée) pendant deux semestres (60 ECTS), </a:t>
            </a:r>
          </a:p>
          <a:p>
            <a:pPr algn="just">
              <a:lnSpc>
                <a:spcPct val="100000"/>
              </a:lnSpc>
            </a:pPr>
            <a:r>
              <a:rPr lang="fr-FR" dirty="0"/>
              <a:t>Deux autres semestres ont lieu à l’</a:t>
            </a:r>
            <a:r>
              <a:rPr lang="fr-FR" dirty="0" err="1"/>
              <a:t>Università</a:t>
            </a:r>
            <a:r>
              <a:rPr lang="fr-FR" dirty="0"/>
              <a:t> </a:t>
            </a:r>
            <a:r>
              <a:rPr lang="fr-FR" dirty="0" err="1"/>
              <a:t>degli</a:t>
            </a:r>
            <a:r>
              <a:rPr lang="fr-FR" dirty="0"/>
              <a:t> </a:t>
            </a:r>
            <a:r>
              <a:rPr lang="fr-FR" dirty="0" err="1"/>
              <a:t>studi</a:t>
            </a:r>
            <a:r>
              <a:rPr lang="fr-FR" dirty="0"/>
              <a:t> di </a:t>
            </a:r>
            <a:r>
              <a:rPr lang="fr-FR" dirty="0" err="1"/>
              <a:t>Palermo</a:t>
            </a:r>
            <a:r>
              <a:rPr lang="fr-FR" dirty="0"/>
              <a:t> (60 ECTS) dans le cursus de la </a:t>
            </a:r>
            <a:r>
              <a:rPr lang="fr-FR" i="1" dirty="0" err="1"/>
              <a:t>Laurea</a:t>
            </a:r>
            <a:r>
              <a:rPr lang="fr-FR" i="1" dirty="0"/>
              <a:t> magistrale</a:t>
            </a:r>
            <a:r>
              <a:rPr lang="fr-FR" dirty="0"/>
              <a:t>. </a:t>
            </a:r>
          </a:p>
          <a:p>
            <a:pPr algn="just">
              <a:lnSpc>
                <a:spcPct val="100000"/>
              </a:lnSpc>
            </a:pPr>
            <a:r>
              <a:rPr lang="fr-FR" dirty="0"/>
              <a:t>Les modalités de contrôle des connaissances suivent les dispositions en vigueur dans l’université où se déroulent les enseignements.</a:t>
            </a:r>
          </a:p>
        </p:txBody>
      </p:sp>
    </p:spTree>
    <p:extLst>
      <p:ext uri="{BB962C8B-B14F-4D97-AF65-F5344CB8AC3E}">
        <p14:creationId xmlns:p14="http://schemas.microsoft.com/office/powerpoint/2010/main" val="74042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12C730-9089-8346-9E7E-EE6AA3DC549D}"/>
              </a:ext>
            </a:extLst>
          </p:cNvPr>
          <p:cNvSpPr>
            <a:spLocks noGrp="1"/>
          </p:cNvSpPr>
          <p:nvPr>
            <p:ph type="title"/>
          </p:nvPr>
        </p:nvSpPr>
        <p:spPr>
          <a:xfrm>
            <a:off x="838200" y="1031552"/>
            <a:ext cx="10515600" cy="1325563"/>
          </a:xfrm>
        </p:spPr>
        <p:txBody>
          <a:bodyPr>
            <a:normAutofit/>
          </a:bodyPr>
          <a:lstStyle/>
          <a:p>
            <a:r>
              <a:rPr lang="fr-FR" sz="3600" dirty="0"/>
              <a:t>Deux diplômes : un diplôme français </a:t>
            </a:r>
            <a:br>
              <a:rPr lang="fr-FR" sz="3600" dirty="0"/>
            </a:br>
            <a:r>
              <a:rPr lang="fr-FR" sz="3600" dirty="0"/>
              <a:t>et un diplôme italien</a:t>
            </a:r>
          </a:p>
        </p:txBody>
      </p:sp>
      <p:sp>
        <p:nvSpPr>
          <p:cNvPr id="3" name="Espace réservé du contenu 2">
            <a:extLst>
              <a:ext uri="{FF2B5EF4-FFF2-40B4-BE49-F238E27FC236}">
                <a16:creationId xmlns:a16="http://schemas.microsoft.com/office/drawing/2014/main" id="{6C0E444A-8339-CF46-BDC6-E472F368D5F4}"/>
              </a:ext>
            </a:extLst>
          </p:cNvPr>
          <p:cNvSpPr>
            <a:spLocks noGrp="1"/>
          </p:cNvSpPr>
          <p:nvPr>
            <p:ph idx="1"/>
          </p:nvPr>
        </p:nvSpPr>
        <p:spPr>
          <a:xfrm>
            <a:off x="838200" y="2802018"/>
            <a:ext cx="10515600" cy="3211324"/>
          </a:xfrm>
        </p:spPr>
        <p:txBody>
          <a:bodyPr/>
          <a:lstStyle/>
          <a:p>
            <a:pPr marL="0" indent="0" algn="just">
              <a:buNone/>
            </a:pPr>
            <a:r>
              <a:rPr lang="fr-FR" dirty="0"/>
              <a:t>Après la validation des deux années (120 points ECTS), les deux établissements d’enseignement supérieur partenaires délivrent chacun un diplôme final établi à la date du dernier examen. </a:t>
            </a:r>
          </a:p>
          <a:p>
            <a:pPr marL="0" indent="0" algn="just">
              <a:buNone/>
            </a:pPr>
            <a:endParaRPr lang="fr-FR" dirty="0"/>
          </a:p>
          <a:p>
            <a:pPr marL="0" indent="0" algn="just">
              <a:buNone/>
            </a:pPr>
            <a:r>
              <a:rPr lang="fr-FR" dirty="0"/>
              <a:t>Il s’agit du diplôme de Master de Musique et Musicologie de Sorbonne Université et de la </a:t>
            </a:r>
            <a:r>
              <a:rPr lang="fr-FR" dirty="0" err="1"/>
              <a:t>Laurea</a:t>
            </a:r>
            <a:r>
              <a:rPr lang="fr-FR" dirty="0"/>
              <a:t> magistrale de l’</a:t>
            </a:r>
            <a:r>
              <a:rPr lang="fr-FR" dirty="0" err="1"/>
              <a:t>Università</a:t>
            </a:r>
            <a:r>
              <a:rPr lang="fr-FR" dirty="0"/>
              <a:t> </a:t>
            </a:r>
            <a:r>
              <a:rPr lang="fr-FR" dirty="0" err="1"/>
              <a:t>degli</a:t>
            </a:r>
            <a:r>
              <a:rPr lang="fr-FR" dirty="0"/>
              <a:t> </a:t>
            </a:r>
            <a:r>
              <a:rPr lang="fr-FR" dirty="0" err="1"/>
              <a:t>studi</a:t>
            </a:r>
            <a:r>
              <a:rPr lang="fr-FR" dirty="0"/>
              <a:t> di </a:t>
            </a:r>
            <a:r>
              <a:rPr lang="fr-FR" dirty="0" err="1"/>
              <a:t>Palermo</a:t>
            </a:r>
            <a:endParaRPr lang="fr-FR" dirty="0"/>
          </a:p>
        </p:txBody>
      </p:sp>
    </p:spTree>
    <p:extLst>
      <p:ext uri="{BB962C8B-B14F-4D97-AF65-F5344CB8AC3E}">
        <p14:creationId xmlns:p14="http://schemas.microsoft.com/office/powerpoint/2010/main" val="127161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5E31F9-FCA1-AC47-B3E4-572227A3D745}"/>
              </a:ext>
            </a:extLst>
          </p:cNvPr>
          <p:cNvSpPr>
            <a:spLocks noGrp="1"/>
          </p:cNvSpPr>
          <p:nvPr>
            <p:ph type="title"/>
          </p:nvPr>
        </p:nvSpPr>
        <p:spPr>
          <a:xfrm>
            <a:off x="838200" y="1383465"/>
            <a:ext cx="10515600" cy="1325563"/>
          </a:xfrm>
        </p:spPr>
        <p:txBody>
          <a:bodyPr/>
          <a:lstStyle/>
          <a:p>
            <a:r>
              <a:rPr lang="fr-FR" dirty="0"/>
              <a:t>Frais d’inscriptions uniques</a:t>
            </a:r>
          </a:p>
        </p:txBody>
      </p:sp>
      <p:sp>
        <p:nvSpPr>
          <p:cNvPr id="3" name="Espace réservé du contenu 2">
            <a:extLst>
              <a:ext uri="{FF2B5EF4-FFF2-40B4-BE49-F238E27FC236}">
                <a16:creationId xmlns:a16="http://schemas.microsoft.com/office/drawing/2014/main" id="{D3A94721-7946-A440-8F1B-2B908CA6E46F}"/>
              </a:ext>
            </a:extLst>
          </p:cNvPr>
          <p:cNvSpPr>
            <a:spLocks noGrp="1"/>
          </p:cNvSpPr>
          <p:nvPr>
            <p:ph idx="1"/>
          </p:nvPr>
        </p:nvSpPr>
        <p:spPr>
          <a:xfrm>
            <a:off x="838200" y="2709028"/>
            <a:ext cx="10515600" cy="2203935"/>
          </a:xfrm>
        </p:spPr>
        <p:txBody>
          <a:bodyPr/>
          <a:lstStyle/>
          <a:p>
            <a:pPr marL="0" indent="0" algn="just">
              <a:buNone/>
            </a:pPr>
            <a:r>
              <a:rPr lang="fr-FR" dirty="0"/>
              <a:t>Les étudiants admis dans ce cursus sont inscrits simultanément dans les deux universités mais ils ne règlent les droits d’inscription que dans leur université-mère. Il n’y a pas de double frais d’inscription</a:t>
            </a:r>
          </a:p>
        </p:txBody>
      </p:sp>
    </p:spTree>
    <p:extLst>
      <p:ext uri="{BB962C8B-B14F-4D97-AF65-F5344CB8AC3E}">
        <p14:creationId xmlns:p14="http://schemas.microsoft.com/office/powerpoint/2010/main" val="3888103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E2A55F-36E4-6A40-8975-A215DA4FB226}"/>
              </a:ext>
            </a:extLst>
          </p:cNvPr>
          <p:cNvSpPr>
            <a:spLocks noGrp="1"/>
          </p:cNvSpPr>
          <p:nvPr>
            <p:ph type="title"/>
          </p:nvPr>
        </p:nvSpPr>
        <p:spPr/>
        <p:txBody>
          <a:bodyPr/>
          <a:lstStyle/>
          <a:p>
            <a:r>
              <a:rPr lang="fr-FR" dirty="0"/>
              <a:t>Déroulement des études</a:t>
            </a:r>
          </a:p>
        </p:txBody>
      </p:sp>
      <p:sp>
        <p:nvSpPr>
          <p:cNvPr id="3" name="Espace réservé du texte 2">
            <a:extLst>
              <a:ext uri="{FF2B5EF4-FFF2-40B4-BE49-F238E27FC236}">
                <a16:creationId xmlns:a16="http://schemas.microsoft.com/office/drawing/2014/main" id="{6CD638AB-AAE5-0644-824A-78C4D6BAFDCC}"/>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09679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420648-E16B-C741-9767-3BCD0C0CF61E}"/>
              </a:ext>
            </a:extLst>
          </p:cNvPr>
          <p:cNvSpPr>
            <a:spLocks noGrp="1"/>
          </p:cNvSpPr>
          <p:nvPr>
            <p:ph type="title"/>
          </p:nvPr>
        </p:nvSpPr>
        <p:spPr>
          <a:xfrm>
            <a:off x="371958" y="349627"/>
            <a:ext cx="11406753" cy="1325563"/>
          </a:xfrm>
        </p:spPr>
        <p:txBody>
          <a:bodyPr/>
          <a:lstStyle/>
          <a:p>
            <a:r>
              <a:rPr lang="fr-FR" dirty="0"/>
              <a:t>Cette formation s’adosse au Master parcours recherche du côté français</a:t>
            </a:r>
          </a:p>
        </p:txBody>
      </p:sp>
      <p:sp>
        <p:nvSpPr>
          <p:cNvPr id="3" name="Espace réservé du contenu 2">
            <a:extLst>
              <a:ext uri="{FF2B5EF4-FFF2-40B4-BE49-F238E27FC236}">
                <a16:creationId xmlns:a16="http://schemas.microsoft.com/office/drawing/2014/main" id="{6952E1DD-344E-3D4F-BEED-9C43B51B50AC}"/>
              </a:ext>
            </a:extLst>
          </p:cNvPr>
          <p:cNvSpPr>
            <a:spLocks noGrp="1"/>
          </p:cNvSpPr>
          <p:nvPr>
            <p:ph idx="1"/>
          </p:nvPr>
        </p:nvSpPr>
        <p:spPr>
          <a:xfrm>
            <a:off x="371958" y="1949611"/>
            <a:ext cx="11406753" cy="4351338"/>
          </a:xfrm>
        </p:spPr>
        <p:txBody>
          <a:bodyPr>
            <a:normAutofit lnSpcReduction="10000"/>
          </a:bodyPr>
          <a:lstStyle/>
          <a:p>
            <a:pPr marL="0" indent="0">
              <a:buNone/>
            </a:pPr>
            <a:r>
              <a:rPr lang="fr-FR" dirty="0"/>
              <a:t>Elle comprend notamment :</a:t>
            </a:r>
          </a:p>
          <a:p>
            <a:pPr algn="just"/>
            <a:r>
              <a:rPr lang="fr-FR" dirty="0"/>
              <a:t>la rédaction d’un mémoire de recherche, en français ou en italien (au choix de l’étudiant) soutenu devant un jury comportant des membres des deux universités </a:t>
            </a:r>
          </a:p>
          <a:p>
            <a:pPr marL="457200" lvl="1" indent="0" algn="just">
              <a:buNone/>
            </a:pPr>
            <a:r>
              <a:rPr lang="fr-FR" dirty="0"/>
              <a:t>(outre le directeur de recherche, à minima et au choix : le ou les coordinateurs de la formation et/ou le référent scientifique du projet, le cas </a:t>
            </a:r>
            <a:r>
              <a:rPr lang="fr-FR" dirty="0" err="1"/>
              <a:t>echéant</a:t>
            </a:r>
            <a:r>
              <a:rPr lang="fr-FR" dirty="0"/>
              <a:t>). </a:t>
            </a:r>
          </a:p>
          <a:p>
            <a:r>
              <a:rPr lang="fr-FR" dirty="0"/>
              <a:t>Des séminaire de méthodologie </a:t>
            </a:r>
          </a:p>
          <a:p>
            <a:r>
              <a:rPr lang="fr-FR" dirty="0"/>
              <a:t>Des cours de spécialité</a:t>
            </a:r>
          </a:p>
          <a:p>
            <a:r>
              <a:rPr lang="fr-FR" dirty="0"/>
              <a:t>Des activités de « terrain »</a:t>
            </a:r>
          </a:p>
          <a:p>
            <a:pPr marL="0" indent="0">
              <a:buNone/>
            </a:pPr>
            <a:r>
              <a:rPr lang="fr-FR" sz="2000" dirty="0"/>
              <a:t>(voir la présentation du Parcours recherche pour plus de détails)</a:t>
            </a:r>
            <a:endParaRPr lang="fr-FR" dirty="0"/>
          </a:p>
        </p:txBody>
      </p:sp>
    </p:spTree>
    <p:extLst>
      <p:ext uri="{BB962C8B-B14F-4D97-AF65-F5344CB8AC3E}">
        <p14:creationId xmlns:p14="http://schemas.microsoft.com/office/powerpoint/2010/main" val="2239240098"/>
      </p:ext>
    </p:extLst>
  </p:cSld>
  <p:clrMapOvr>
    <a:masterClrMapping/>
  </p:clrMapOvr>
</p:sld>
</file>

<file path=ppt/theme/theme1.xml><?xml version="1.0" encoding="utf-8"?>
<a:theme xmlns:a="http://schemas.openxmlformats.org/drawingml/2006/main" name="Thème1 Georgia">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Georgia" id="{A28A0DF1-75B2-5E40-A096-FE7DA80228D7}" vid="{0960C288-8F1A-FB4F-9749-26BC79585A9E}"/>
    </a:ext>
  </a:extLst>
</a:theme>
</file>

<file path=docProps/app.xml><?xml version="1.0" encoding="utf-8"?>
<Properties xmlns="http://schemas.openxmlformats.org/officeDocument/2006/extended-properties" xmlns:vt="http://schemas.openxmlformats.org/officeDocument/2006/docPropsVTypes">
  <Template>Thème1 Georgia</Template>
  <TotalTime>62</TotalTime>
  <Words>1117</Words>
  <Application>Microsoft Office PowerPoint</Application>
  <PresentationFormat>Grand écran</PresentationFormat>
  <Paragraphs>99</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Courier New</vt:lpstr>
      <vt:lpstr>Georgia</vt:lpstr>
      <vt:lpstr>Thème1 Georgia</vt:lpstr>
      <vt:lpstr>· Master · · Musique et musicologie ·</vt:lpstr>
      <vt:lpstr>Objectifs</vt:lpstr>
      <vt:lpstr>Une collaboration entre Sorbonne Université et la Laurea Magistrale de l’Université de Palerme qui propose : </vt:lpstr>
      <vt:lpstr>Organisation des études :</vt:lpstr>
      <vt:lpstr>Deux semestres en France, deux semestres en Italie</vt:lpstr>
      <vt:lpstr>Deux diplômes : un diplôme français  et un diplôme italien</vt:lpstr>
      <vt:lpstr>Frais d’inscriptions uniques</vt:lpstr>
      <vt:lpstr>Déroulement des études</vt:lpstr>
      <vt:lpstr>Cette formation s’adosse au Master parcours recherche du côté français</vt:lpstr>
      <vt:lpstr>Du côté italien, elle s’adosse au « Corso di Laurea magistrale » de l’université de Palerme </vt:lpstr>
      <vt:lpstr>Recrutement</vt:lpstr>
      <vt:lpstr>Conditions</vt:lpstr>
      <vt:lpstr>Procédure</vt:lpstr>
      <vt:lpstr>Modalités d’admission</vt:lpstr>
      <vt:lpstr>Un dossier de candidature</vt:lpstr>
      <vt:lpstr>Suivi d’un entretien</vt:lpstr>
      <vt:lpstr>Calendrier</vt:lpstr>
      <vt:lpstr>Contacts et informations pour le Master franco-italien de Musicologie :</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Master · · Musique et musicologie ·</dc:title>
  <dc:creator>J.-P. Bartoli</dc:creator>
  <cp:lastModifiedBy>Théodora Psychoyou</cp:lastModifiedBy>
  <cp:revision>15</cp:revision>
  <dcterms:created xsi:type="dcterms:W3CDTF">2020-03-24T10:13:01Z</dcterms:created>
  <dcterms:modified xsi:type="dcterms:W3CDTF">2021-03-17T14:51:19Z</dcterms:modified>
</cp:coreProperties>
</file>