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58" r:id="rId3"/>
    <p:sldId id="259" r:id="rId4"/>
    <p:sldId id="260" r:id="rId5"/>
    <p:sldId id="275" r:id="rId6"/>
    <p:sldId id="276" r:id="rId7"/>
    <p:sldId id="277" r:id="rId8"/>
    <p:sldId id="278" r:id="rId9"/>
    <p:sldId id="279" r:id="rId10"/>
    <p:sldId id="280" r:id="rId11"/>
    <p:sldId id="281" r:id="rId12"/>
    <p:sldId id="287" r:id="rId13"/>
    <p:sldId id="288" r:id="rId14"/>
    <p:sldId id="289" r:id="rId15"/>
    <p:sldId id="282" r:id="rId16"/>
    <p:sldId id="284" r:id="rId17"/>
    <p:sldId id="283" r:id="rId18"/>
    <p:sldId id="285" r:id="rId19"/>
    <p:sldId id="286" r:id="rId20"/>
    <p:sldId id="270" r:id="rId21"/>
    <p:sldId id="271" r:id="rId22"/>
    <p:sldId id="272" r:id="rId23"/>
    <p:sldId id="290"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3" autoAdjust="0"/>
    <p:restoredTop sz="94652"/>
  </p:normalViewPr>
  <p:slideViewPr>
    <p:cSldViewPr snapToGrid="0" snapToObjects="1">
      <p:cViewPr varScale="1">
        <p:scale>
          <a:sx n="84" d="100"/>
          <a:sy n="84" d="100"/>
        </p:scale>
        <p:origin x="108"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éodora Psychoyou" userId="b5f66c8adc56d914" providerId="LiveId" clId="{1C4923D7-5FBC-6C4D-9B13-53C7AAEB6BE1}"/>
    <pc:docChg chg="undo custSel modSld">
      <pc:chgData name="Théodora Psychoyou" userId="b5f66c8adc56d914" providerId="LiveId" clId="{1C4923D7-5FBC-6C4D-9B13-53C7AAEB6BE1}" dt="2021-03-15T22:40:54.253" v="4" actId="1076"/>
      <pc:docMkLst>
        <pc:docMk/>
      </pc:docMkLst>
      <pc:sldChg chg="modSp">
        <pc:chgData name="Théodora Psychoyou" userId="b5f66c8adc56d914" providerId="LiveId" clId="{1C4923D7-5FBC-6C4D-9B13-53C7AAEB6BE1}" dt="2021-03-15T22:40:54.253" v="4" actId="1076"/>
        <pc:sldMkLst>
          <pc:docMk/>
          <pc:sldMk cId="1917699160" sldId="288"/>
        </pc:sldMkLst>
        <pc:spChg chg="mod">
          <ac:chgData name="Théodora Psychoyou" userId="b5f66c8adc56d914" providerId="LiveId" clId="{1C4923D7-5FBC-6C4D-9B13-53C7AAEB6BE1}" dt="2021-03-15T22:40:54.253" v="4" actId="1076"/>
          <ac:spMkLst>
            <pc:docMk/>
            <pc:sldMk cId="1917699160" sldId="288"/>
            <ac:spMk id="3" creationId="{92EF9169-0823-5346-B33C-EC46F68A1A0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DBE268-59E3-364C-BC5C-5A2AF152034C}" type="datetimeFigureOut">
              <a:rPr lang="fr-FR" smtClean="0"/>
              <a:t>17/03/2021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401DE-BAE4-2D45-B45B-6497889D9E8C}" type="slidenum">
              <a:rPr lang="fr-FR" smtClean="0"/>
              <a:t>‹N°›</a:t>
            </a:fld>
            <a:endParaRPr lang="fr-FR"/>
          </a:p>
        </p:txBody>
      </p:sp>
    </p:spTree>
    <p:extLst>
      <p:ext uri="{BB962C8B-B14F-4D97-AF65-F5344CB8AC3E}">
        <p14:creationId xmlns:p14="http://schemas.microsoft.com/office/powerpoint/2010/main" val="618325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0A876AC-65C8-944B-8533-31E6BB849229}" type="slidenum">
              <a:rPr lang="fr-FR" smtClean="0"/>
              <a:t>7</a:t>
            </a:fld>
            <a:endParaRPr lang="fr-FR"/>
          </a:p>
        </p:txBody>
      </p:sp>
    </p:spTree>
    <p:extLst>
      <p:ext uri="{BB962C8B-B14F-4D97-AF65-F5344CB8AC3E}">
        <p14:creationId xmlns:p14="http://schemas.microsoft.com/office/powerpoint/2010/main" val="417555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79CCD71-D2FE-EE4A-9BBD-08DB13C1E4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302619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879CCD71-D2FE-EE4A-9BBD-08DB13C1E4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83484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879CCD71-D2FE-EE4A-9BBD-08DB13C1E4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1838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879CCD71-D2FE-EE4A-9BBD-08DB13C1E4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348297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879CCD71-D2FE-EE4A-9BBD-08DB13C1E4C0}"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235556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
Deuxième niveau
Troisième niveau
Quatrième niveau
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
Deuxième niveau
Troisième niveau
Quatrième niveau
Cinquième niveau</a:t>
            </a:r>
          </a:p>
        </p:txBody>
      </p:sp>
      <p:sp>
        <p:nvSpPr>
          <p:cNvPr id="5" name="Espace réservé de la date 4"/>
          <p:cNvSpPr>
            <a:spLocks noGrp="1"/>
          </p:cNvSpPr>
          <p:nvPr>
            <p:ph type="dt" sz="half" idx="10"/>
          </p:nvPr>
        </p:nvSpPr>
        <p:spPr/>
        <p:txBody>
          <a:bodyPr/>
          <a:lstStyle/>
          <a:p>
            <a:fld id="{879CCD71-D2FE-EE4A-9BBD-08DB13C1E4C0}"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429053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
Deuxième niveau
Troisième niveau
Quatrième niveau
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
Deuxième niveau
Troisième niveau
Quatrième niveau
Cinquième niveau</a:t>
            </a:r>
          </a:p>
        </p:txBody>
      </p:sp>
      <p:sp>
        <p:nvSpPr>
          <p:cNvPr id="7" name="Espace réservé de la date 6"/>
          <p:cNvSpPr>
            <a:spLocks noGrp="1"/>
          </p:cNvSpPr>
          <p:nvPr>
            <p:ph type="dt" sz="half" idx="10"/>
          </p:nvPr>
        </p:nvSpPr>
        <p:spPr/>
        <p:txBody>
          <a:bodyPr/>
          <a:lstStyle/>
          <a:p>
            <a:fld id="{879CCD71-D2FE-EE4A-9BBD-08DB13C1E4C0}" type="datetimeFigureOut">
              <a:rPr lang="fr-FR" smtClean="0"/>
              <a:t>17/03/2021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428046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79CCD71-D2FE-EE4A-9BBD-08DB13C1E4C0}" type="datetimeFigureOut">
              <a:rPr lang="fr-FR" smtClean="0"/>
              <a:t>17/03/2021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38698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9CCD71-D2FE-EE4A-9BBD-08DB13C1E4C0}" type="datetimeFigureOut">
              <a:rPr lang="fr-FR" smtClean="0"/>
              <a:t>17/03/2021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28718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
Deuxième niveau
Troisième niveau
Quatrième niveau
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p>
        </p:txBody>
      </p:sp>
      <p:sp>
        <p:nvSpPr>
          <p:cNvPr id="5" name="Espace réservé de la date 4"/>
          <p:cNvSpPr>
            <a:spLocks noGrp="1"/>
          </p:cNvSpPr>
          <p:nvPr>
            <p:ph type="dt" sz="half" idx="10"/>
          </p:nvPr>
        </p:nvSpPr>
        <p:spPr/>
        <p:txBody>
          <a:bodyPr/>
          <a:lstStyle/>
          <a:p>
            <a:fld id="{879CCD71-D2FE-EE4A-9BBD-08DB13C1E4C0}"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234434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p>
        </p:txBody>
      </p:sp>
      <p:sp>
        <p:nvSpPr>
          <p:cNvPr id="5" name="Espace réservé de la date 4"/>
          <p:cNvSpPr>
            <a:spLocks noGrp="1"/>
          </p:cNvSpPr>
          <p:nvPr>
            <p:ph type="dt" sz="half" idx="10"/>
          </p:nvPr>
        </p:nvSpPr>
        <p:spPr/>
        <p:txBody>
          <a:bodyPr/>
          <a:lstStyle/>
          <a:p>
            <a:fld id="{879CCD71-D2FE-EE4A-9BBD-08DB13C1E4C0}"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E491FE0-174F-DD40-8247-43E5EFE54C53}" type="slidenum">
              <a:rPr lang="fr-FR" smtClean="0"/>
              <a:t>‹N°›</a:t>
            </a:fld>
            <a:endParaRPr lang="fr-FR"/>
          </a:p>
        </p:txBody>
      </p:sp>
    </p:spTree>
    <p:extLst>
      <p:ext uri="{BB962C8B-B14F-4D97-AF65-F5344CB8AC3E}">
        <p14:creationId xmlns:p14="http://schemas.microsoft.com/office/powerpoint/2010/main" val="113013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CCD71-D2FE-EE4A-9BBD-08DB13C1E4C0}" type="datetimeFigureOut">
              <a:rPr lang="fr-FR" smtClean="0"/>
              <a:t>17/03/2021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91FE0-174F-DD40-8247-43E5EFE54C53}" type="slidenum">
              <a:rPr lang="fr-FR" smtClean="0"/>
              <a:t>‹N°›</a:t>
            </a:fld>
            <a:endParaRPr lang="fr-FR"/>
          </a:p>
        </p:txBody>
      </p:sp>
    </p:spTree>
    <p:extLst>
      <p:ext uri="{BB962C8B-B14F-4D97-AF65-F5344CB8AC3E}">
        <p14:creationId xmlns:p14="http://schemas.microsoft.com/office/powerpoint/2010/main" val="364955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mima.paris-sorbonne.fr/option-musique-baroque/admission-2021-2022-option-musique-baroqu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ettres.sorbonne-universite.fr/faculte-des-lettres/ufr/arts/musique-et-musicologie/master" TargetMode="External"/><Relationship Id="rId2" Type="http://schemas.openxmlformats.org/officeDocument/2006/relationships/hyperlink" Target="mailto:aurelie.dorval@sorbonne-universite.f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1C49A3-081F-3942-9CB0-D57AF8CDE3F2}"/>
              </a:ext>
            </a:extLst>
          </p:cNvPr>
          <p:cNvSpPr>
            <a:spLocks noGrp="1"/>
          </p:cNvSpPr>
          <p:nvPr>
            <p:ph type="ctrTitle"/>
          </p:nvPr>
        </p:nvSpPr>
        <p:spPr>
          <a:xfrm>
            <a:off x="1498600" y="1694453"/>
            <a:ext cx="9144000" cy="2387600"/>
          </a:xfrm>
        </p:spPr>
        <p:txBody>
          <a:bodyPr/>
          <a:lstStyle/>
          <a:p>
            <a:pPr>
              <a:tabLst>
                <a:tab pos="6283325" algn="r"/>
              </a:tabLst>
            </a:pPr>
            <a:r>
              <a:rPr lang="fr-FR" dirty="0">
                <a:latin typeface="Georgia" pitchFamily="18" charset="0"/>
              </a:rPr>
              <a:t>· Master ·</a:t>
            </a:r>
            <a:br>
              <a:rPr lang="fr-FR" i="1" dirty="0">
                <a:latin typeface="Georgia" pitchFamily="18" charset="0"/>
              </a:rPr>
            </a:br>
            <a:r>
              <a:rPr lang="fr-FR" dirty="0">
                <a:latin typeface="Georgia" pitchFamily="18" charset="0"/>
              </a:rPr>
              <a:t>· Musique et musicologie ·</a:t>
            </a:r>
            <a:endParaRPr lang="fr-FR" dirty="0"/>
          </a:p>
        </p:txBody>
      </p:sp>
      <p:sp>
        <p:nvSpPr>
          <p:cNvPr id="3" name="Sous-titre 2">
            <a:extLst>
              <a:ext uri="{FF2B5EF4-FFF2-40B4-BE49-F238E27FC236}">
                <a16:creationId xmlns:a16="http://schemas.microsoft.com/office/drawing/2014/main" id="{6636B2D8-C9F1-C148-A36A-A05F58345CC0}"/>
              </a:ext>
            </a:extLst>
          </p:cNvPr>
          <p:cNvSpPr>
            <a:spLocks noGrp="1"/>
          </p:cNvSpPr>
          <p:nvPr>
            <p:ph type="subTitle" idx="1"/>
          </p:nvPr>
        </p:nvSpPr>
        <p:spPr>
          <a:xfrm>
            <a:off x="1498600" y="4292413"/>
            <a:ext cx="9144000" cy="1655762"/>
          </a:xfrm>
        </p:spPr>
        <p:txBody>
          <a:bodyPr>
            <a:normAutofit fontScale="85000" lnSpcReduction="10000"/>
          </a:bodyPr>
          <a:lstStyle/>
          <a:p>
            <a:r>
              <a:rPr lang="fr-FR" sz="4400" dirty="0"/>
              <a:t>Parcours Master de recherche et pratique des musiques anciennes (MIMA) :</a:t>
            </a:r>
          </a:p>
          <a:p>
            <a:r>
              <a:rPr lang="fr-FR" sz="4400" dirty="0"/>
              <a:t>Interprétation de la musique baroque </a:t>
            </a:r>
          </a:p>
        </p:txBody>
      </p:sp>
      <p:pic>
        <p:nvPicPr>
          <p:cNvPr id="4" name="Picture 2" descr="C:\Users\Théodora\Dropbox\° Theodora\° Quinquennal\docs partiques admin\modeles de docs ptt logos divers\LOGO_LETTRES_HORIZNETB_RVB.png">
            <a:extLst>
              <a:ext uri="{FF2B5EF4-FFF2-40B4-BE49-F238E27FC236}">
                <a16:creationId xmlns:a16="http://schemas.microsoft.com/office/drawing/2014/main" id="{6310B070-A7B7-DE4D-87E3-6E7B5760DB43}"/>
              </a:ext>
            </a:extLst>
          </p:cNvPr>
          <p:cNvPicPr>
            <a:picLocks noChangeAspect="1" noChangeArrowheads="1"/>
          </p:cNvPicPr>
          <p:nvPr/>
        </p:nvPicPr>
        <p:blipFill>
          <a:blip r:embed="rId2" cstate="print"/>
          <a:srcRect/>
          <a:stretch>
            <a:fillRect/>
          </a:stretch>
        </p:blipFill>
        <p:spPr bwMode="auto">
          <a:xfrm>
            <a:off x="5062488" y="649138"/>
            <a:ext cx="2016224" cy="811399"/>
          </a:xfrm>
          <a:prstGeom prst="rect">
            <a:avLst/>
          </a:prstGeom>
          <a:noFill/>
        </p:spPr>
      </p:pic>
    </p:spTree>
    <p:extLst>
      <p:ext uri="{BB962C8B-B14F-4D97-AF65-F5344CB8AC3E}">
        <p14:creationId xmlns:p14="http://schemas.microsoft.com/office/powerpoint/2010/main" val="395516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D41666-EF9F-784F-A44C-DD17677E8B0B}"/>
              </a:ext>
            </a:extLst>
          </p:cNvPr>
          <p:cNvSpPr>
            <a:spLocks noGrp="1"/>
          </p:cNvSpPr>
          <p:nvPr>
            <p:ph type="title"/>
          </p:nvPr>
        </p:nvSpPr>
        <p:spPr>
          <a:xfrm>
            <a:off x="511444" y="433954"/>
            <a:ext cx="10515600" cy="728419"/>
          </a:xfrm>
        </p:spPr>
        <p:txBody>
          <a:bodyPr/>
          <a:lstStyle/>
          <a:p>
            <a:r>
              <a:rPr lang="fr-FR" dirty="0"/>
              <a:t>Une formation ouverte </a:t>
            </a:r>
            <a:r>
              <a:rPr lang="fr-FR" sz="3200" dirty="0"/>
              <a:t>(suite, 2)</a:t>
            </a:r>
            <a:endParaRPr lang="fr-FR" dirty="0"/>
          </a:p>
        </p:txBody>
      </p:sp>
      <p:sp>
        <p:nvSpPr>
          <p:cNvPr id="3" name="Espace réservé du contenu 2">
            <a:extLst>
              <a:ext uri="{FF2B5EF4-FFF2-40B4-BE49-F238E27FC236}">
                <a16:creationId xmlns:a16="http://schemas.microsoft.com/office/drawing/2014/main" id="{C86244B2-792A-A24E-BAC6-D85A9B6ABC6C}"/>
              </a:ext>
            </a:extLst>
          </p:cNvPr>
          <p:cNvSpPr>
            <a:spLocks noGrp="1"/>
          </p:cNvSpPr>
          <p:nvPr>
            <p:ph idx="1"/>
          </p:nvPr>
        </p:nvSpPr>
        <p:spPr>
          <a:xfrm>
            <a:off x="511444" y="1441341"/>
            <a:ext cx="11034794" cy="4974957"/>
          </a:xfrm>
        </p:spPr>
        <p:txBody>
          <a:bodyPr>
            <a:noAutofit/>
          </a:bodyPr>
          <a:lstStyle/>
          <a:p>
            <a:pPr marL="457200" lvl="1" indent="0" algn="just">
              <a:lnSpc>
                <a:spcPct val="100000"/>
              </a:lnSpc>
              <a:buNone/>
            </a:pPr>
            <a:r>
              <a:rPr lang="fr-FR" dirty="0"/>
              <a:t>…/…</a:t>
            </a:r>
          </a:p>
          <a:p>
            <a:pPr lvl="1" algn="just">
              <a:lnSpc>
                <a:spcPct val="100000"/>
              </a:lnSpc>
              <a:buFont typeface="Courier New" panose="02070309020205020404" pitchFamily="49" charset="0"/>
              <a:buChar char="o"/>
            </a:pPr>
            <a:r>
              <a:rPr lang="fr-FR" dirty="0"/>
              <a:t>Une grande offre de </a:t>
            </a:r>
            <a:r>
              <a:rPr lang="fr-FR" b="1" dirty="0"/>
              <a:t>cours de pratique</a:t>
            </a:r>
            <a:r>
              <a:rPr lang="fr-FR" dirty="0"/>
              <a:t> : musique d’ensemble et autres cours de théorie et pratique (basse continue, ornementation-improvisation, danse baroque, accords et tempéraments, analyse et contrepoint anciens, etc.).</a:t>
            </a:r>
            <a:endParaRPr lang="fr-FR" sz="2000" dirty="0"/>
          </a:p>
          <a:p>
            <a:pPr lvl="1" algn="just">
              <a:lnSpc>
                <a:spcPct val="100000"/>
              </a:lnSpc>
              <a:buFont typeface="Courier New" panose="02070309020205020404" pitchFamily="49" charset="0"/>
              <a:buChar char="o"/>
            </a:pPr>
            <a:r>
              <a:rPr lang="fr-FR" dirty="0"/>
              <a:t>Des </a:t>
            </a:r>
            <a:r>
              <a:rPr lang="fr-FR" b="1" dirty="0"/>
              <a:t>cours d’autres disciplines</a:t>
            </a:r>
            <a:r>
              <a:rPr lang="fr-FR" dirty="0"/>
              <a:t> dans les institutions partenaires ou dans les autres UFR de Sorbonne Université, choisis en lien avec le projet de recherche de chaque étudiant(e). </a:t>
            </a:r>
          </a:p>
          <a:p>
            <a:pPr marL="914400" lvl="2" indent="0" algn="just">
              <a:lnSpc>
                <a:spcPct val="100000"/>
              </a:lnSpc>
              <a:buNone/>
            </a:pPr>
            <a:r>
              <a:rPr lang="fr-FR" dirty="0"/>
              <a:t>Par exemple cours de langues et littératures (littérature française, italienne, anglaise… du </a:t>
            </a:r>
            <a:r>
              <a:rPr lang="fr-FR" cap="small" dirty="0" err="1"/>
              <a:t>xvii</a:t>
            </a:r>
            <a:r>
              <a:rPr lang="fr-FR" baseline="30000" dirty="0" err="1"/>
              <a:t>e</a:t>
            </a:r>
            <a:r>
              <a:rPr lang="fr-FR" dirty="0"/>
              <a:t> siècle, latin de l’époque moderne, études théâtrales, etc.), rhétorique, philosophie, histoire (des religions, du livre, des idées, etc.).</a:t>
            </a:r>
            <a:r>
              <a:rPr lang="fr-FR" sz="1600" dirty="0"/>
              <a:t> </a:t>
            </a:r>
          </a:p>
          <a:p>
            <a:pPr marL="457200" lvl="1" indent="0" algn="r">
              <a:lnSpc>
                <a:spcPct val="100000"/>
              </a:lnSpc>
              <a:buNone/>
            </a:pPr>
            <a:r>
              <a:rPr lang="fr-FR" dirty="0"/>
              <a:t>…/…</a:t>
            </a:r>
          </a:p>
          <a:p>
            <a:pPr marL="457200" lvl="1" indent="0" algn="just">
              <a:lnSpc>
                <a:spcPct val="100000"/>
              </a:lnSpc>
              <a:buNone/>
            </a:pPr>
            <a:endParaRPr lang="fr-FR" dirty="0"/>
          </a:p>
        </p:txBody>
      </p:sp>
    </p:spTree>
    <p:extLst>
      <p:ext uri="{BB962C8B-B14F-4D97-AF65-F5344CB8AC3E}">
        <p14:creationId xmlns:p14="http://schemas.microsoft.com/office/powerpoint/2010/main" val="851896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D41666-EF9F-784F-A44C-DD17677E8B0B}"/>
              </a:ext>
            </a:extLst>
          </p:cNvPr>
          <p:cNvSpPr>
            <a:spLocks noGrp="1"/>
          </p:cNvSpPr>
          <p:nvPr>
            <p:ph type="title"/>
          </p:nvPr>
        </p:nvSpPr>
        <p:spPr>
          <a:xfrm>
            <a:off x="511444" y="433954"/>
            <a:ext cx="10515600" cy="728419"/>
          </a:xfrm>
        </p:spPr>
        <p:txBody>
          <a:bodyPr/>
          <a:lstStyle/>
          <a:p>
            <a:r>
              <a:rPr lang="fr-FR" dirty="0"/>
              <a:t>Une formation ouverte </a:t>
            </a:r>
            <a:r>
              <a:rPr lang="fr-FR" sz="3200" dirty="0"/>
              <a:t>(suite, 3)</a:t>
            </a:r>
            <a:endParaRPr lang="fr-FR" dirty="0"/>
          </a:p>
        </p:txBody>
      </p:sp>
      <p:sp>
        <p:nvSpPr>
          <p:cNvPr id="3" name="Espace réservé du contenu 2">
            <a:extLst>
              <a:ext uri="{FF2B5EF4-FFF2-40B4-BE49-F238E27FC236}">
                <a16:creationId xmlns:a16="http://schemas.microsoft.com/office/drawing/2014/main" id="{C86244B2-792A-A24E-BAC6-D85A9B6ABC6C}"/>
              </a:ext>
            </a:extLst>
          </p:cNvPr>
          <p:cNvSpPr>
            <a:spLocks noGrp="1"/>
          </p:cNvSpPr>
          <p:nvPr>
            <p:ph idx="1"/>
          </p:nvPr>
        </p:nvSpPr>
        <p:spPr>
          <a:xfrm>
            <a:off x="511444" y="1441341"/>
            <a:ext cx="11034794" cy="4850971"/>
          </a:xfrm>
        </p:spPr>
        <p:txBody>
          <a:bodyPr>
            <a:noAutofit/>
          </a:bodyPr>
          <a:lstStyle/>
          <a:p>
            <a:pPr marL="457200" lvl="1" indent="0" algn="just">
              <a:lnSpc>
                <a:spcPct val="100000"/>
              </a:lnSpc>
              <a:buNone/>
            </a:pPr>
            <a:r>
              <a:rPr lang="fr-FR" sz="2000" dirty="0"/>
              <a:t>…/…</a:t>
            </a:r>
          </a:p>
          <a:p>
            <a:pPr algn="just">
              <a:lnSpc>
                <a:spcPct val="100000"/>
              </a:lnSpc>
            </a:pPr>
            <a:r>
              <a:rPr lang="fr-FR" sz="2400" dirty="0"/>
              <a:t>Une </a:t>
            </a:r>
            <a:r>
              <a:rPr lang="fr-FR" sz="2400" b="1" dirty="0"/>
              <a:t>activité de « terrain/formation »</a:t>
            </a:r>
            <a:r>
              <a:rPr lang="fr-FR" sz="2400" dirty="0"/>
              <a:t> peut être également intégrée au cursus, soit une expérience encadrée dans un environnement professionnel extérieur, convenue préalablement dans le contrat pédagogique.</a:t>
            </a:r>
            <a:endParaRPr lang="fr-FR" sz="3600" dirty="0"/>
          </a:p>
          <a:p>
            <a:pPr algn="just">
              <a:lnSpc>
                <a:spcPct val="100000"/>
              </a:lnSpc>
            </a:pPr>
            <a:r>
              <a:rPr lang="fr-FR" sz="2400" dirty="0"/>
              <a:t>Une </a:t>
            </a:r>
            <a:r>
              <a:rPr lang="fr-FR" sz="2400" b="1" dirty="0"/>
              <a:t>formation méthodologique</a:t>
            </a:r>
            <a:r>
              <a:rPr lang="fr-FR" sz="2400" dirty="0"/>
              <a:t> à la recherche complétée par des stages en bibliothèque à la Fondation Royaumont et des stages de pratique en master 2 (institutions partenaires dont stages professionnels de la Fondation Royaumont).</a:t>
            </a:r>
            <a:endParaRPr lang="fr-FR" sz="3600" dirty="0"/>
          </a:p>
          <a:p>
            <a:pPr marL="0" indent="0" algn="just">
              <a:lnSpc>
                <a:spcPct val="100000"/>
              </a:lnSpc>
              <a:buNone/>
            </a:pPr>
            <a:r>
              <a:rPr lang="fr-FR" sz="2400" dirty="0"/>
              <a:t>L’étudiant(e) prépare le </a:t>
            </a:r>
            <a:r>
              <a:rPr lang="fr-FR" sz="2400" b="1" dirty="0"/>
              <a:t>concert final</a:t>
            </a:r>
            <a:r>
              <a:rPr lang="fr-FR" sz="2400" dirty="0"/>
              <a:t> et doit soutenir un </a:t>
            </a:r>
            <a:r>
              <a:rPr lang="fr-FR" sz="2400" b="1" dirty="0"/>
              <a:t>mémoire de recherche</a:t>
            </a:r>
            <a:r>
              <a:rPr lang="fr-FR" sz="2400" dirty="0"/>
              <a:t> qui s’articule avec la pratique (lié au projet musical de fin d’études).</a:t>
            </a:r>
          </a:p>
        </p:txBody>
      </p:sp>
    </p:spTree>
    <p:extLst>
      <p:ext uri="{BB962C8B-B14F-4D97-AF65-F5344CB8AC3E}">
        <p14:creationId xmlns:p14="http://schemas.microsoft.com/office/powerpoint/2010/main" val="594540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AFCE0-FE1C-0F42-8334-7D7211AEA80E}"/>
              </a:ext>
            </a:extLst>
          </p:cNvPr>
          <p:cNvSpPr>
            <a:spLocks noGrp="1"/>
          </p:cNvSpPr>
          <p:nvPr>
            <p:ph type="title"/>
          </p:nvPr>
        </p:nvSpPr>
        <p:spPr>
          <a:xfrm>
            <a:off x="838200" y="489112"/>
            <a:ext cx="10515600" cy="921234"/>
          </a:xfrm>
        </p:spPr>
        <p:txBody>
          <a:bodyPr>
            <a:normAutofit/>
          </a:bodyPr>
          <a:lstStyle/>
          <a:p>
            <a:r>
              <a:rPr lang="fr-FR" sz="3600" dirty="0"/>
              <a:t>L’Équipe pédagogique </a:t>
            </a:r>
            <a:r>
              <a:rPr lang="fr-FR" sz="2800" dirty="0"/>
              <a:t>(1)                                                  …/…</a:t>
            </a:r>
            <a:endParaRPr lang="fr-FR" sz="4800" dirty="0"/>
          </a:p>
        </p:txBody>
      </p:sp>
      <p:sp>
        <p:nvSpPr>
          <p:cNvPr id="3" name="Espace réservé du contenu 2">
            <a:extLst>
              <a:ext uri="{FF2B5EF4-FFF2-40B4-BE49-F238E27FC236}">
                <a16:creationId xmlns:a16="http://schemas.microsoft.com/office/drawing/2014/main" id="{92EF9169-0823-5346-B33C-EC46F68A1A07}"/>
              </a:ext>
            </a:extLst>
          </p:cNvPr>
          <p:cNvSpPr>
            <a:spLocks noGrp="1"/>
          </p:cNvSpPr>
          <p:nvPr>
            <p:ph idx="1"/>
          </p:nvPr>
        </p:nvSpPr>
        <p:spPr>
          <a:xfrm>
            <a:off x="838200" y="1565330"/>
            <a:ext cx="10515600" cy="5129938"/>
          </a:xfrm>
        </p:spPr>
        <p:txBody>
          <a:bodyPr>
            <a:normAutofit fontScale="85000" lnSpcReduction="20000"/>
          </a:bodyPr>
          <a:lstStyle/>
          <a:p>
            <a:pPr marL="0" indent="0">
              <a:lnSpc>
                <a:spcPct val="110000"/>
              </a:lnSpc>
              <a:buNone/>
            </a:pPr>
            <a:r>
              <a:rPr lang="fr-FR" sz="3800" dirty="0"/>
              <a:t>1. de Sorbonne Université :</a:t>
            </a:r>
          </a:p>
          <a:p>
            <a:pPr marL="0" indent="0">
              <a:lnSpc>
                <a:spcPct val="110000"/>
              </a:lnSpc>
              <a:buNone/>
            </a:pPr>
            <a:r>
              <a:rPr lang="fr-FR" dirty="0"/>
              <a:t>À l’équipe des enseignantes-chercheuses de musique baroque de l’UFR de musique et musicologie :</a:t>
            </a:r>
          </a:p>
          <a:p>
            <a:pPr lvl="1">
              <a:lnSpc>
                <a:spcPct val="110000"/>
              </a:lnSpc>
            </a:pPr>
            <a:r>
              <a:rPr lang="fr-FR" dirty="0"/>
              <a:t>Catherine </a:t>
            </a:r>
            <a:r>
              <a:rPr lang="fr-FR" cap="small" dirty="0"/>
              <a:t>Deutsch</a:t>
            </a:r>
            <a:r>
              <a:rPr lang="fr-FR" dirty="0"/>
              <a:t>, </a:t>
            </a:r>
          </a:p>
          <a:p>
            <a:pPr lvl="1">
              <a:lnSpc>
                <a:spcPct val="110000"/>
              </a:lnSpc>
            </a:pPr>
            <a:r>
              <a:rPr lang="fr-FR" dirty="0"/>
              <a:t>Raphaëlle </a:t>
            </a:r>
            <a:r>
              <a:rPr lang="fr-FR" cap="small" dirty="0"/>
              <a:t>Legrand</a:t>
            </a:r>
            <a:r>
              <a:rPr lang="fr-FR" dirty="0"/>
              <a:t>, </a:t>
            </a:r>
          </a:p>
          <a:p>
            <a:pPr lvl="1">
              <a:lnSpc>
                <a:spcPct val="110000"/>
              </a:lnSpc>
            </a:pPr>
            <a:r>
              <a:rPr lang="fr-FR" dirty="0"/>
              <a:t>Théodora </a:t>
            </a:r>
            <a:r>
              <a:rPr lang="fr-FR" cap="small" dirty="0" err="1"/>
              <a:t>Psychoyou</a:t>
            </a:r>
            <a:r>
              <a:rPr lang="fr-FR" dirty="0"/>
              <a:t> </a:t>
            </a:r>
          </a:p>
          <a:p>
            <a:pPr marL="0" indent="0">
              <a:lnSpc>
                <a:spcPct val="110000"/>
              </a:lnSpc>
              <a:buNone/>
            </a:pPr>
            <a:r>
              <a:rPr lang="fr-FR" dirty="0"/>
              <a:t>se joignent deux professeurs associés : </a:t>
            </a:r>
          </a:p>
          <a:p>
            <a:pPr lvl="1">
              <a:lnSpc>
                <a:spcPct val="110000"/>
              </a:lnSpc>
            </a:pPr>
            <a:r>
              <a:rPr lang="fr-FR" dirty="0"/>
              <a:t>Jean-Christophe </a:t>
            </a:r>
            <a:r>
              <a:rPr lang="fr-FR" cap="small" dirty="0"/>
              <a:t>Frisch</a:t>
            </a:r>
            <a:r>
              <a:rPr lang="fr-FR" dirty="0"/>
              <a:t>, PAST (référent musical du Master musique baroque – recherche et pratique) </a:t>
            </a:r>
          </a:p>
          <a:p>
            <a:pPr lvl="1">
              <a:lnSpc>
                <a:spcPct val="110000"/>
              </a:lnSpc>
            </a:pPr>
            <a:r>
              <a:rPr lang="fr-FR" dirty="0"/>
              <a:t>Marc </a:t>
            </a:r>
            <a:r>
              <a:rPr lang="fr-FR" cap="small" dirty="0" err="1"/>
              <a:t>Mauillon</a:t>
            </a:r>
            <a:r>
              <a:rPr lang="fr-FR" dirty="0"/>
              <a:t>, PAST</a:t>
            </a:r>
          </a:p>
          <a:p>
            <a:pPr marL="0" indent="0">
              <a:lnSpc>
                <a:spcPct val="110000"/>
              </a:lnSpc>
              <a:buNone/>
            </a:pPr>
            <a:r>
              <a:rPr lang="fr-FR" dirty="0"/>
              <a:t>ainsi que les enseignants-chercheurs de l’UFR de musique et musicologie de Sorbonne Université et d’UFR et institutions partenaires. </a:t>
            </a:r>
          </a:p>
          <a:p>
            <a:pPr marL="0" indent="0" algn="r">
              <a:lnSpc>
                <a:spcPct val="110000"/>
              </a:lnSpc>
              <a:buNone/>
            </a:pPr>
            <a:r>
              <a:rPr lang="fr-FR" dirty="0"/>
              <a:t>…/…</a:t>
            </a:r>
          </a:p>
        </p:txBody>
      </p:sp>
    </p:spTree>
    <p:extLst>
      <p:ext uri="{BB962C8B-B14F-4D97-AF65-F5344CB8AC3E}">
        <p14:creationId xmlns:p14="http://schemas.microsoft.com/office/powerpoint/2010/main" val="26339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AFCE0-FE1C-0F42-8334-7D7211AEA80E}"/>
              </a:ext>
            </a:extLst>
          </p:cNvPr>
          <p:cNvSpPr>
            <a:spLocks noGrp="1"/>
          </p:cNvSpPr>
          <p:nvPr>
            <p:ph type="title"/>
          </p:nvPr>
        </p:nvSpPr>
        <p:spPr>
          <a:xfrm>
            <a:off x="342254" y="253220"/>
            <a:ext cx="11467453" cy="921234"/>
          </a:xfrm>
        </p:spPr>
        <p:txBody>
          <a:bodyPr>
            <a:normAutofit/>
          </a:bodyPr>
          <a:lstStyle/>
          <a:p>
            <a:r>
              <a:rPr lang="fr-FR" sz="3600" dirty="0"/>
              <a:t>L’Équipe pédagogique </a:t>
            </a:r>
            <a:r>
              <a:rPr lang="fr-FR" sz="2800" dirty="0"/>
              <a:t>(2)                                                           …/…</a:t>
            </a:r>
            <a:endParaRPr lang="fr-FR" sz="4800" dirty="0"/>
          </a:p>
        </p:txBody>
      </p:sp>
      <p:sp>
        <p:nvSpPr>
          <p:cNvPr id="3" name="Espace réservé du contenu 2">
            <a:extLst>
              <a:ext uri="{FF2B5EF4-FFF2-40B4-BE49-F238E27FC236}">
                <a16:creationId xmlns:a16="http://schemas.microsoft.com/office/drawing/2014/main" id="{92EF9169-0823-5346-B33C-EC46F68A1A07}"/>
              </a:ext>
            </a:extLst>
          </p:cNvPr>
          <p:cNvSpPr>
            <a:spLocks noGrp="1"/>
          </p:cNvSpPr>
          <p:nvPr>
            <p:ph idx="1"/>
          </p:nvPr>
        </p:nvSpPr>
        <p:spPr>
          <a:xfrm>
            <a:off x="225836" y="2325139"/>
            <a:ext cx="11467454" cy="4513379"/>
          </a:xfrm>
        </p:spPr>
        <p:txBody>
          <a:bodyPr numCol="2">
            <a:normAutofit fontScale="92500"/>
          </a:bodyPr>
          <a:lstStyle/>
          <a:p>
            <a:pPr marL="0" indent="0">
              <a:lnSpc>
                <a:spcPct val="110000"/>
              </a:lnSpc>
              <a:buNone/>
            </a:pPr>
            <a:r>
              <a:rPr lang="fr-FR" sz="1400" dirty="0"/>
              <a:t>Guido </a:t>
            </a:r>
            <a:r>
              <a:rPr lang="fr-FR" sz="1400" dirty="0" err="1"/>
              <a:t>Balestracci</a:t>
            </a:r>
            <a:r>
              <a:rPr lang="fr-FR" sz="1400" dirty="0"/>
              <a:t> · </a:t>
            </a:r>
            <a:r>
              <a:rPr lang="fr-FR" sz="1400" i="1" dirty="0"/>
              <a:t>viole de gambe</a:t>
            </a:r>
            <a:r>
              <a:rPr lang="fr-FR" sz="1400" dirty="0"/>
              <a:t>, </a:t>
            </a:r>
            <a:r>
              <a:rPr lang="fr-FR" sz="1400" i="1" dirty="0"/>
              <a:t>basse continue à la viole de gambe, violone, </a:t>
            </a:r>
          </a:p>
          <a:p>
            <a:pPr marL="0" indent="0">
              <a:lnSpc>
                <a:spcPct val="110000"/>
              </a:lnSpc>
              <a:buNone/>
            </a:pPr>
            <a:r>
              <a:rPr lang="fr-FR" sz="1400" dirty="0"/>
              <a:t>Jean </a:t>
            </a:r>
            <a:r>
              <a:rPr lang="fr-FR" sz="1400" dirty="0" err="1"/>
              <a:t>Bregnac</a:t>
            </a:r>
            <a:r>
              <a:rPr lang="fr-FR" sz="1400" dirty="0"/>
              <a:t> ·</a:t>
            </a:r>
            <a:r>
              <a:rPr lang="fr-FR" sz="1400" i="1" dirty="0"/>
              <a:t>flûtes traversières anciennes, musique de chambre vocale et instrumentale française</a:t>
            </a:r>
            <a:r>
              <a:rPr lang="fr-FR" sz="1400" dirty="0"/>
              <a:t>, </a:t>
            </a:r>
          </a:p>
          <a:p>
            <a:pPr marL="0" indent="0">
              <a:lnSpc>
                <a:spcPct val="110000"/>
              </a:lnSpc>
              <a:buNone/>
            </a:pPr>
            <a:r>
              <a:rPr lang="fr-FR" sz="1400" dirty="0"/>
              <a:t>Patrick Bismuth · </a:t>
            </a:r>
            <a:r>
              <a:rPr lang="fr-FR" sz="1400" i="1" dirty="0"/>
              <a:t>violon baroque, musique de chambre</a:t>
            </a:r>
            <a:r>
              <a:rPr lang="fr-FR" sz="1400" dirty="0"/>
              <a:t>, </a:t>
            </a:r>
          </a:p>
          <a:p>
            <a:pPr marL="0" indent="0">
              <a:lnSpc>
                <a:spcPct val="110000"/>
              </a:lnSpc>
              <a:buNone/>
            </a:pPr>
            <a:r>
              <a:rPr lang="fr-FR" sz="1400" dirty="0"/>
              <a:t>Pierre </a:t>
            </a:r>
            <a:r>
              <a:rPr lang="fr-FR" sz="1400" dirty="0" err="1"/>
              <a:t>Chepelov</a:t>
            </a:r>
            <a:r>
              <a:rPr lang="fr-FR" sz="1400" dirty="0"/>
              <a:t> · </a:t>
            </a:r>
            <a:r>
              <a:rPr lang="fr-FR" sz="1400" i="1" dirty="0"/>
              <a:t>solmisation et solfège ancien</a:t>
            </a:r>
            <a:r>
              <a:rPr lang="fr-FR" sz="1400" dirty="0"/>
              <a:t>, </a:t>
            </a:r>
          </a:p>
          <a:p>
            <a:pPr marL="0" indent="0">
              <a:lnSpc>
                <a:spcPct val="110000"/>
              </a:lnSpc>
              <a:buNone/>
            </a:pPr>
            <a:r>
              <a:rPr lang="fr-FR" sz="1400" dirty="0"/>
              <a:t>Charles-Edouard </a:t>
            </a:r>
            <a:r>
              <a:rPr lang="fr-FR" sz="1400" dirty="0" err="1"/>
              <a:t>Fantin</a:t>
            </a:r>
            <a:r>
              <a:rPr lang="fr-FR" sz="1400" dirty="0"/>
              <a:t> · </a:t>
            </a:r>
            <a:r>
              <a:rPr lang="fr-FR" sz="1400" i="1" dirty="0"/>
              <a:t>guitare, baroque</a:t>
            </a:r>
            <a:r>
              <a:rPr lang="fr-FR" sz="1400" dirty="0"/>
              <a:t> </a:t>
            </a:r>
            <a:r>
              <a:rPr lang="fr-FR" sz="1400" i="1" dirty="0"/>
              <a:t>luth/théorbe, basse continue</a:t>
            </a:r>
            <a:r>
              <a:rPr lang="fr-FR" sz="1400" dirty="0"/>
              <a:t>, </a:t>
            </a:r>
          </a:p>
          <a:p>
            <a:pPr marL="0" indent="0">
              <a:lnSpc>
                <a:spcPct val="110000"/>
              </a:lnSpc>
              <a:buNone/>
            </a:pPr>
            <a:r>
              <a:rPr lang="fr-FR" sz="1400" dirty="0"/>
              <a:t>Stéphane </a:t>
            </a:r>
            <a:r>
              <a:rPr lang="fr-FR" sz="1400" dirty="0" err="1"/>
              <a:t>Fuget</a:t>
            </a:r>
            <a:r>
              <a:rPr lang="fr-FR" sz="1400" dirty="0"/>
              <a:t> · </a:t>
            </a:r>
            <a:r>
              <a:rPr lang="fr-FR" sz="1400" i="1" dirty="0"/>
              <a:t> chef de chant</a:t>
            </a:r>
            <a:r>
              <a:rPr lang="fr-FR" sz="1400" dirty="0"/>
              <a:t>,  </a:t>
            </a:r>
          </a:p>
          <a:p>
            <a:pPr marL="0" indent="0">
              <a:lnSpc>
                <a:spcPct val="110000"/>
              </a:lnSpc>
              <a:buNone/>
            </a:pPr>
            <a:r>
              <a:rPr lang="fr-FR" sz="1400" dirty="0"/>
              <a:t>Yvan Garcia, </a:t>
            </a:r>
            <a:r>
              <a:rPr lang="fr-FR" sz="1400" i="1" dirty="0"/>
              <a:t>coach chanteur, instruments et musique d’ensemble,  </a:t>
            </a:r>
          </a:p>
          <a:p>
            <a:pPr marL="0" indent="0">
              <a:lnSpc>
                <a:spcPct val="110000"/>
              </a:lnSpc>
              <a:buNone/>
            </a:pPr>
            <a:r>
              <a:rPr lang="fr-FR" sz="1400" dirty="0"/>
              <a:t>Irène Ginger · </a:t>
            </a:r>
            <a:r>
              <a:rPr lang="fr-FR" sz="1400" i="1" dirty="0"/>
              <a:t>danse baroque</a:t>
            </a:r>
            <a:r>
              <a:rPr lang="fr-FR" sz="1400" dirty="0"/>
              <a:t>, </a:t>
            </a:r>
          </a:p>
          <a:p>
            <a:pPr marL="0" indent="0">
              <a:lnSpc>
                <a:spcPct val="110000"/>
              </a:lnSpc>
              <a:buNone/>
            </a:pPr>
            <a:r>
              <a:rPr lang="fr-FR" sz="1400" dirty="0"/>
              <a:t>Jean-Jacques Herbin · </a:t>
            </a:r>
            <a:r>
              <a:rPr lang="fr-FR" sz="1400" i="1" dirty="0"/>
              <a:t>sacqueboute, ensembles à vents</a:t>
            </a:r>
            <a:r>
              <a:rPr lang="fr-FR" sz="1400" dirty="0"/>
              <a:t>, </a:t>
            </a:r>
          </a:p>
          <a:p>
            <a:pPr marL="0" indent="0">
              <a:lnSpc>
                <a:spcPct val="110000"/>
              </a:lnSpc>
              <a:buNone/>
            </a:pPr>
            <a:r>
              <a:rPr lang="fr-FR" sz="1400" dirty="0"/>
              <a:t>Sébastien </a:t>
            </a:r>
            <a:r>
              <a:rPr lang="fr-FR" sz="1400" dirty="0" err="1"/>
              <a:t>Marq</a:t>
            </a:r>
            <a:r>
              <a:rPr lang="fr-FR" sz="1400" dirty="0"/>
              <a:t> · </a:t>
            </a:r>
            <a:r>
              <a:rPr lang="fr-FR" sz="1400" i="1" dirty="0"/>
              <a:t>flûte à bec, musique de chambre</a:t>
            </a:r>
            <a:r>
              <a:rPr lang="fr-FR" sz="1400" dirty="0"/>
              <a:t>, </a:t>
            </a:r>
          </a:p>
          <a:p>
            <a:pPr marL="0" indent="0">
              <a:lnSpc>
                <a:spcPct val="110000"/>
              </a:lnSpc>
              <a:buNone/>
            </a:pPr>
            <a:r>
              <a:rPr lang="fr-FR" sz="1400" dirty="0"/>
              <a:t>Richard Myron · </a:t>
            </a:r>
            <a:r>
              <a:rPr lang="fr-FR" sz="1400" i="1" dirty="0"/>
              <a:t>contrebasse baroque</a:t>
            </a:r>
            <a:r>
              <a:rPr lang="fr-FR" sz="1400" dirty="0"/>
              <a:t>, </a:t>
            </a:r>
          </a:p>
          <a:p>
            <a:pPr marL="0" indent="0">
              <a:lnSpc>
                <a:spcPct val="110000"/>
              </a:lnSpc>
              <a:buNone/>
            </a:pPr>
            <a:r>
              <a:rPr lang="fr-FR" sz="1400" dirty="0"/>
              <a:t>Frédéric Michel · </a:t>
            </a:r>
            <a:r>
              <a:rPr lang="fr-FR" sz="1400" i="1" dirty="0"/>
              <a:t>basse continue</a:t>
            </a:r>
            <a:r>
              <a:rPr lang="fr-FR" sz="1400" dirty="0"/>
              <a:t>, </a:t>
            </a:r>
          </a:p>
          <a:p>
            <a:pPr marL="0" indent="0">
              <a:lnSpc>
                <a:spcPct val="110000"/>
              </a:lnSpc>
              <a:buNone/>
            </a:pPr>
            <a:r>
              <a:rPr lang="fr-FR" sz="1400" dirty="0" err="1"/>
              <a:t>Lisandro</a:t>
            </a:r>
            <a:r>
              <a:rPr lang="fr-FR" sz="1400" dirty="0"/>
              <a:t> </a:t>
            </a:r>
            <a:r>
              <a:rPr lang="fr-FR" sz="1400" dirty="0" err="1"/>
              <a:t>Nesis</a:t>
            </a:r>
            <a:r>
              <a:rPr lang="fr-FR" sz="1400" dirty="0"/>
              <a:t> · </a:t>
            </a:r>
            <a:r>
              <a:rPr lang="fr-FR" sz="1400" i="1" dirty="0"/>
              <a:t>prononciation restituée, gestuelle, théâtralité baroque</a:t>
            </a:r>
            <a:r>
              <a:rPr lang="fr-FR" sz="1400" dirty="0"/>
              <a:t>, </a:t>
            </a:r>
          </a:p>
          <a:p>
            <a:pPr marL="0" indent="0">
              <a:lnSpc>
                <a:spcPct val="110000"/>
              </a:lnSpc>
              <a:buNone/>
            </a:pPr>
            <a:r>
              <a:rPr lang="fr-FR" sz="1400" dirty="0"/>
              <a:t>Jérémie </a:t>
            </a:r>
            <a:r>
              <a:rPr lang="fr-FR" sz="1400" dirty="0" err="1"/>
              <a:t>Papasergio</a:t>
            </a:r>
            <a:r>
              <a:rPr lang="fr-FR" sz="1400" dirty="0"/>
              <a:t> · </a:t>
            </a:r>
            <a:r>
              <a:rPr lang="fr-FR" sz="1400" i="1" dirty="0"/>
              <a:t>basson baroque</a:t>
            </a:r>
            <a:r>
              <a:rPr lang="fr-FR" sz="1400" dirty="0"/>
              <a:t>, </a:t>
            </a:r>
            <a:r>
              <a:rPr lang="fr-FR" sz="1400" i="1" dirty="0"/>
              <a:t>serpent et anches anciennes,</a:t>
            </a:r>
            <a:r>
              <a:rPr lang="fr-FR" sz="1400" dirty="0"/>
              <a:t> </a:t>
            </a:r>
          </a:p>
          <a:p>
            <a:pPr marL="0" indent="0">
              <a:lnSpc>
                <a:spcPct val="110000"/>
              </a:lnSpc>
              <a:buNone/>
            </a:pPr>
            <a:r>
              <a:rPr lang="fr-FR" sz="1400" dirty="0"/>
              <a:t>Isabelle </a:t>
            </a:r>
            <a:r>
              <a:rPr lang="fr-FR" sz="1400" dirty="0" err="1"/>
              <a:t>Poulenard</a:t>
            </a:r>
            <a:r>
              <a:rPr lang="fr-FR" sz="1400" dirty="0"/>
              <a:t> · </a:t>
            </a:r>
            <a:r>
              <a:rPr lang="fr-FR" sz="1400" i="1" dirty="0"/>
              <a:t>chant baroque, polyphonies renaissances, </a:t>
            </a:r>
          </a:p>
          <a:p>
            <a:pPr marL="0" indent="0">
              <a:lnSpc>
                <a:spcPct val="110000"/>
              </a:lnSpc>
              <a:buNone/>
            </a:pPr>
            <a:r>
              <a:rPr lang="fr-FR" sz="1400" dirty="0"/>
              <a:t>Jean-Christophe Revel· </a:t>
            </a:r>
            <a:r>
              <a:rPr lang="fr-FR" sz="1400" i="1" dirty="0"/>
              <a:t>basse continue, répertoires renaissances aux claviers anciens</a:t>
            </a:r>
            <a:r>
              <a:rPr lang="fr-FR" sz="1400" dirty="0"/>
              <a:t>, </a:t>
            </a:r>
          </a:p>
          <a:p>
            <a:pPr marL="0" indent="0">
              <a:lnSpc>
                <a:spcPct val="110000"/>
              </a:lnSpc>
              <a:buNone/>
            </a:pPr>
            <a:r>
              <a:rPr lang="fr-FR" sz="1400" dirty="0"/>
              <a:t>David Simpson · </a:t>
            </a:r>
            <a:r>
              <a:rPr lang="fr-FR" sz="1400" i="1" dirty="0"/>
              <a:t>violoncelle baroque, justesse et tempérament</a:t>
            </a:r>
            <a:r>
              <a:rPr lang="fr-FR" sz="1400" dirty="0"/>
              <a:t>, </a:t>
            </a:r>
            <a:r>
              <a:rPr lang="fr-FR" sz="1400" i="1" dirty="0"/>
              <a:t>ornementation </a:t>
            </a:r>
            <a:r>
              <a:rPr lang="fr-FR" sz="1400" i="1" cap="small" dirty="0" err="1"/>
              <a:t>xviii</a:t>
            </a:r>
            <a:r>
              <a:rPr lang="fr-FR" sz="1400" i="1" baseline="30000" dirty="0" err="1"/>
              <a:t>e</a:t>
            </a:r>
            <a:r>
              <a:rPr lang="fr-FR" sz="1400" i="1" dirty="0"/>
              <a:t> siècle,</a:t>
            </a:r>
            <a:r>
              <a:rPr lang="fr-FR" sz="1400" dirty="0"/>
              <a:t> </a:t>
            </a:r>
          </a:p>
          <a:p>
            <a:pPr marL="0" indent="0">
              <a:lnSpc>
                <a:spcPct val="110000"/>
              </a:lnSpc>
              <a:buNone/>
            </a:pPr>
            <a:r>
              <a:rPr lang="fr-FR" sz="1400" dirty="0"/>
              <a:t>Beatrice Martin · </a:t>
            </a:r>
            <a:r>
              <a:rPr lang="fr-FR" sz="1400" i="1" dirty="0"/>
              <a:t>clavecin</a:t>
            </a:r>
            <a:r>
              <a:rPr lang="fr-FR" sz="1400" dirty="0"/>
              <a:t>, </a:t>
            </a:r>
          </a:p>
          <a:p>
            <a:pPr marL="0" indent="0">
              <a:lnSpc>
                <a:spcPct val="110000"/>
              </a:lnSpc>
              <a:buNone/>
            </a:pPr>
            <a:r>
              <a:rPr lang="fr-FR" sz="1400" dirty="0" err="1"/>
              <a:t>Edoardo</a:t>
            </a:r>
            <a:r>
              <a:rPr lang="fr-FR" sz="1400" dirty="0"/>
              <a:t> </a:t>
            </a:r>
            <a:r>
              <a:rPr lang="fr-FR" sz="1400" dirty="0" err="1"/>
              <a:t>Torbianelli</a:t>
            </a:r>
            <a:r>
              <a:rPr lang="fr-FR" sz="1400" dirty="0"/>
              <a:t> · </a:t>
            </a:r>
            <a:r>
              <a:rPr lang="fr-FR" sz="1400" i="1" dirty="0"/>
              <a:t> lied et mélodie  avec piano-forte, </a:t>
            </a:r>
          </a:p>
          <a:p>
            <a:pPr marL="0" indent="0">
              <a:lnSpc>
                <a:spcPct val="110000"/>
              </a:lnSpc>
              <a:buNone/>
            </a:pPr>
            <a:r>
              <a:rPr lang="fr-FR" sz="1400" dirty="0"/>
              <a:t>Antoine </a:t>
            </a:r>
            <a:r>
              <a:rPr lang="fr-FR" sz="1400" dirty="0" err="1"/>
              <a:t>Torunczyk</a:t>
            </a:r>
            <a:r>
              <a:rPr lang="fr-FR" sz="1400" dirty="0"/>
              <a:t> · </a:t>
            </a:r>
            <a:r>
              <a:rPr lang="fr-FR" sz="1400" i="1" dirty="0"/>
              <a:t>hautbois baroque</a:t>
            </a:r>
            <a:r>
              <a:rPr lang="fr-FR" sz="1400" dirty="0"/>
              <a:t>, </a:t>
            </a:r>
          </a:p>
          <a:p>
            <a:pPr marL="0" indent="0">
              <a:lnSpc>
                <a:spcPct val="110000"/>
              </a:lnSpc>
              <a:buNone/>
            </a:pPr>
            <a:r>
              <a:rPr lang="fr-FR" sz="1400" dirty="0"/>
              <a:t>Jean </a:t>
            </a:r>
            <a:r>
              <a:rPr lang="fr-FR" sz="1400" dirty="0" err="1"/>
              <a:t>Tubery</a:t>
            </a:r>
            <a:r>
              <a:rPr lang="fr-FR" sz="1400" dirty="0"/>
              <a:t> · </a:t>
            </a:r>
            <a:r>
              <a:rPr lang="fr-FR" sz="1400" i="1" dirty="0"/>
              <a:t>cornet à </a:t>
            </a:r>
            <a:r>
              <a:rPr lang="fr-FR" sz="1400" i="1" dirty="0" err="1"/>
              <a:t>bouqin</a:t>
            </a:r>
            <a:r>
              <a:rPr lang="fr-FR" sz="1400" i="1" dirty="0"/>
              <a:t> ornementation </a:t>
            </a:r>
            <a:r>
              <a:rPr lang="fr-FR" sz="1400" i="1" cap="small" dirty="0" err="1"/>
              <a:t>xvii</a:t>
            </a:r>
            <a:r>
              <a:rPr lang="fr-FR" sz="1400" i="1" baseline="30000" dirty="0" err="1"/>
              <a:t>e</a:t>
            </a:r>
            <a:r>
              <a:rPr lang="fr-FR" sz="1400" i="1" dirty="0"/>
              <a:t> siècle, polyphonies des </a:t>
            </a:r>
            <a:r>
              <a:rPr lang="fr-FR" sz="1400" i="1" cap="small" dirty="0" err="1"/>
              <a:t>xvi</a:t>
            </a:r>
            <a:r>
              <a:rPr lang="fr-FR" sz="1400" i="1" baseline="30000" dirty="0" err="1"/>
              <a:t>e</a:t>
            </a:r>
            <a:r>
              <a:rPr lang="fr-FR" sz="1400" i="1" dirty="0"/>
              <a:t> et </a:t>
            </a:r>
            <a:r>
              <a:rPr lang="fr-FR" sz="1400" i="1" cap="small" dirty="0" err="1"/>
              <a:t>xvii</a:t>
            </a:r>
            <a:r>
              <a:rPr lang="fr-FR" sz="1400" i="1" baseline="30000" dirty="0" err="1"/>
              <a:t>e</a:t>
            </a:r>
            <a:r>
              <a:rPr lang="fr-FR" sz="1400" i="1" dirty="0"/>
              <a:t> siècles</a:t>
            </a:r>
            <a:r>
              <a:rPr lang="fr-FR" sz="1400" dirty="0"/>
              <a:t>, </a:t>
            </a:r>
          </a:p>
          <a:p>
            <a:pPr marL="0" indent="0">
              <a:lnSpc>
                <a:spcPct val="110000"/>
              </a:lnSpc>
              <a:buNone/>
            </a:pPr>
            <a:r>
              <a:rPr lang="fr-FR" sz="1400" dirty="0"/>
              <a:t>Manuel Weber </a:t>
            </a:r>
            <a:r>
              <a:rPr lang="fr-FR" sz="1400" i="1" dirty="0"/>
              <a:t>· technique théâtrale pour les chanteurs</a:t>
            </a:r>
            <a:endParaRPr lang="fr-FR" sz="1400" dirty="0"/>
          </a:p>
        </p:txBody>
      </p:sp>
      <p:sp>
        <p:nvSpPr>
          <p:cNvPr id="4" name="ZoneTexte 3">
            <a:extLst>
              <a:ext uri="{FF2B5EF4-FFF2-40B4-BE49-F238E27FC236}">
                <a16:creationId xmlns:a16="http://schemas.microsoft.com/office/drawing/2014/main" id="{19B0FAD0-E59A-C744-9EBC-925E7CED0689}"/>
              </a:ext>
            </a:extLst>
          </p:cNvPr>
          <p:cNvSpPr txBox="1"/>
          <p:nvPr/>
        </p:nvSpPr>
        <p:spPr>
          <a:xfrm>
            <a:off x="283777" y="1336270"/>
            <a:ext cx="11849747" cy="923330"/>
          </a:xfrm>
          <a:prstGeom prst="rect">
            <a:avLst/>
          </a:prstGeom>
          <a:noFill/>
        </p:spPr>
        <p:txBody>
          <a:bodyPr wrap="square" rtlCol="0">
            <a:spAutoFit/>
          </a:bodyPr>
          <a:lstStyle/>
          <a:p>
            <a:r>
              <a:rPr lang="fr-FR" dirty="0"/>
              <a:t>2. L’Équipe pédagogique associée du Conservatoire Rayonnement Régional de Paris (resp. Jean-Christophe Revel) : cours de pratique musicale individuelle, musique d’ensemble, options pratiques et théoriques</a:t>
            </a:r>
          </a:p>
          <a:p>
            <a:endParaRPr lang="fr-FR" dirty="0"/>
          </a:p>
        </p:txBody>
      </p:sp>
    </p:spTree>
    <p:extLst>
      <p:ext uri="{BB962C8B-B14F-4D97-AF65-F5344CB8AC3E}">
        <p14:creationId xmlns:p14="http://schemas.microsoft.com/office/powerpoint/2010/main" val="1917699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AFCE0-FE1C-0F42-8334-7D7211AEA80E}"/>
              </a:ext>
            </a:extLst>
          </p:cNvPr>
          <p:cNvSpPr>
            <a:spLocks noGrp="1"/>
          </p:cNvSpPr>
          <p:nvPr>
            <p:ph type="title"/>
          </p:nvPr>
        </p:nvSpPr>
        <p:spPr>
          <a:xfrm>
            <a:off x="342254" y="253220"/>
            <a:ext cx="11467453" cy="921234"/>
          </a:xfrm>
        </p:spPr>
        <p:txBody>
          <a:bodyPr>
            <a:normAutofit/>
          </a:bodyPr>
          <a:lstStyle/>
          <a:p>
            <a:r>
              <a:rPr lang="fr-FR" sz="3600" dirty="0"/>
              <a:t>L’Équipe pédagogique </a:t>
            </a:r>
            <a:r>
              <a:rPr lang="fr-FR" sz="2800" dirty="0"/>
              <a:t>(3)</a:t>
            </a:r>
            <a:endParaRPr lang="fr-FR" sz="4800" dirty="0"/>
          </a:p>
        </p:txBody>
      </p:sp>
      <p:sp>
        <p:nvSpPr>
          <p:cNvPr id="3" name="Espace réservé du contenu 2">
            <a:extLst>
              <a:ext uri="{FF2B5EF4-FFF2-40B4-BE49-F238E27FC236}">
                <a16:creationId xmlns:a16="http://schemas.microsoft.com/office/drawing/2014/main" id="{92EF9169-0823-5346-B33C-EC46F68A1A07}"/>
              </a:ext>
            </a:extLst>
          </p:cNvPr>
          <p:cNvSpPr>
            <a:spLocks noGrp="1"/>
          </p:cNvSpPr>
          <p:nvPr>
            <p:ph idx="1"/>
          </p:nvPr>
        </p:nvSpPr>
        <p:spPr>
          <a:xfrm>
            <a:off x="342251" y="2259600"/>
            <a:ext cx="11467453" cy="1241266"/>
          </a:xfrm>
        </p:spPr>
        <p:txBody>
          <a:bodyPr numCol="1">
            <a:normAutofit/>
          </a:bodyPr>
          <a:lstStyle/>
          <a:p>
            <a:r>
              <a:rPr lang="fr-FR" sz="2000" dirty="0"/>
              <a:t>Pierre Cazes· </a:t>
            </a:r>
            <a:r>
              <a:rPr lang="fr-FR" sz="2000" i="1" dirty="0"/>
              <a:t>accords et tempéraments</a:t>
            </a:r>
            <a:endParaRPr lang="fr-FR" sz="2000" dirty="0"/>
          </a:p>
          <a:p>
            <a:r>
              <a:rPr lang="fr-FR" sz="2000" dirty="0"/>
              <a:t>Thierry Maniguet · </a:t>
            </a:r>
            <a:r>
              <a:rPr lang="fr-FR" sz="2000" i="1" dirty="0"/>
              <a:t>organologie et iconographie</a:t>
            </a:r>
            <a:endParaRPr lang="fr-FR" sz="2000" dirty="0"/>
          </a:p>
        </p:txBody>
      </p:sp>
      <p:sp>
        <p:nvSpPr>
          <p:cNvPr id="4" name="ZoneTexte 3">
            <a:extLst>
              <a:ext uri="{FF2B5EF4-FFF2-40B4-BE49-F238E27FC236}">
                <a16:creationId xmlns:a16="http://schemas.microsoft.com/office/drawing/2014/main" id="{19B0FAD0-E59A-C744-9EBC-925E7CED0689}"/>
              </a:ext>
            </a:extLst>
          </p:cNvPr>
          <p:cNvSpPr txBox="1"/>
          <p:nvPr/>
        </p:nvSpPr>
        <p:spPr>
          <a:xfrm>
            <a:off x="342253" y="1336270"/>
            <a:ext cx="11467453" cy="923330"/>
          </a:xfrm>
          <a:prstGeom prst="rect">
            <a:avLst/>
          </a:prstGeom>
          <a:noFill/>
        </p:spPr>
        <p:txBody>
          <a:bodyPr wrap="square" rtlCol="0">
            <a:spAutoFit/>
          </a:bodyPr>
          <a:lstStyle/>
          <a:p>
            <a:r>
              <a:rPr lang="fr-FR" sz="3200" dirty="0"/>
              <a:t>3. Équipe pédagogique associée du CNSMDP </a:t>
            </a:r>
            <a:r>
              <a:rPr lang="fr-FR" sz="3600" dirty="0"/>
              <a:t> </a:t>
            </a:r>
          </a:p>
          <a:p>
            <a:endParaRPr lang="fr-FR" dirty="0"/>
          </a:p>
        </p:txBody>
      </p:sp>
      <p:sp>
        <p:nvSpPr>
          <p:cNvPr id="5" name="ZoneTexte 4">
            <a:extLst>
              <a:ext uri="{FF2B5EF4-FFF2-40B4-BE49-F238E27FC236}">
                <a16:creationId xmlns:a16="http://schemas.microsoft.com/office/drawing/2014/main" id="{E44D1142-1797-1748-829A-0568D22007DA}"/>
              </a:ext>
            </a:extLst>
          </p:cNvPr>
          <p:cNvSpPr txBox="1"/>
          <p:nvPr/>
        </p:nvSpPr>
        <p:spPr>
          <a:xfrm>
            <a:off x="342251" y="3936571"/>
            <a:ext cx="11467453" cy="2308324"/>
          </a:xfrm>
          <a:prstGeom prst="rect">
            <a:avLst/>
          </a:prstGeom>
          <a:noFill/>
        </p:spPr>
        <p:txBody>
          <a:bodyPr wrap="square" rtlCol="0">
            <a:spAutoFit/>
          </a:bodyPr>
          <a:lstStyle/>
          <a:p>
            <a:r>
              <a:rPr lang="fr-FR" sz="3600" dirty="0"/>
              <a:t>Ouverture institutionnelle</a:t>
            </a:r>
          </a:p>
          <a:p>
            <a:endParaRPr lang="fr-FR" sz="3600" dirty="0"/>
          </a:p>
          <a:p>
            <a:pPr algn="just"/>
            <a:r>
              <a:rPr lang="fr-FR" sz="2400" dirty="0"/>
              <a:t>Un module de stage et de terrain/formation permet d’intégrer et faire valoir dans la formation des expériences professionnelles ou formations individuelles réalisées dans le cadre mais aussi au-delà les institutions associées. </a:t>
            </a:r>
            <a:endParaRPr lang="fr-FR" sz="1400" dirty="0"/>
          </a:p>
        </p:txBody>
      </p:sp>
    </p:spTree>
    <p:extLst>
      <p:ext uri="{BB962C8B-B14F-4D97-AF65-F5344CB8AC3E}">
        <p14:creationId xmlns:p14="http://schemas.microsoft.com/office/powerpoint/2010/main" val="209184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97C48B-E881-DF4C-8CAA-7A9699F4B967}"/>
              </a:ext>
            </a:extLst>
          </p:cNvPr>
          <p:cNvSpPr>
            <a:spLocks noGrp="1"/>
          </p:cNvSpPr>
          <p:nvPr>
            <p:ph type="title"/>
          </p:nvPr>
        </p:nvSpPr>
        <p:spPr/>
        <p:txBody>
          <a:bodyPr>
            <a:normAutofit/>
          </a:bodyPr>
          <a:lstStyle/>
          <a:p>
            <a:r>
              <a:rPr lang="fr-FR" sz="4800" dirty="0"/>
              <a:t>Conditions d’entrée dans le cursus</a:t>
            </a:r>
          </a:p>
        </p:txBody>
      </p:sp>
      <p:sp>
        <p:nvSpPr>
          <p:cNvPr id="3" name="Espace réservé du texte 2">
            <a:extLst>
              <a:ext uri="{FF2B5EF4-FFF2-40B4-BE49-F238E27FC236}">
                <a16:creationId xmlns:a16="http://schemas.microsoft.com/office/drawing/2014/main" id="{1C9BF402-D40A-6741-9BA8-21EEE5B8E3CC}"/>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144914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5D655C4-9F8A-4946-A8DF-75367D066DBD}"/>
              </a:ext>
            </a:extLst>
          </p:cNvPr>
          <p:cNvSpPr>
            <a:spLocks noGrp="1"/>
          </p:cNvSpPr>
          <p:nvPr>
            <p:ph idx="1"/>
          </p:nvPr>
        </p:nvSpPr>
        <p:spPr>
          <a:xfrm>
            <a:off x="853699" y="2709028"/>
            <a:ext cx="10515600" cy="2699880"/>
          </a:xfrm>
        </p:spPr>
        <p:txBody>
          <a:bodyPr>
            <a:normAutofit/>
          </a:bodyPr>
          <a:lstStyle/>
          <a:p>
            <a:pPr marL="0" indent="0" algn="just">
              <a:lnSpc>
                <a:spcPct val="100000"/>
              </a:lnSpc>
              <a:buNone/>
            </a:pPr>
            <a:r>
              <a:rPr lang="fr-FR" dirty="0"/>
              <a:t>Ce master est accessible, sans limite d’âge, aux musiciens et musiciennes (instrumentistes/chanteurs) de toutes nationalités, en formation initiale et en formation continue, sous condition de réussite au concours d’entrée. </a:t>
            </a:r>
          </a:p>
          <a:p>
            <a:pPr marL="0" indent="0" algn="just">
              <a:lnSpc>
                <a:spcPct val="100000"/>
              </a:lnSpc>
              <a:buNone/>
            </a:pPr>
            <a:endParaRPr lang="fr-FR" dirty="0"/>
          </a:p>
        </p:txBody>
      </p:sp>
    </p:spTree>
    <p:extLst>
      <p:ext uri="{BB962C8B-B14F-4D97-AF65-F5344CB8AC3E}">
        <p14:creationId xmlns:p14="http://schemas.microsoft.com/office/powerpoint/2010/main" val="205318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6B2685F-CFBD-BC4F-9FC8-D6BCD7754225}"/>
              </a:ext>
            </a:extLst>
          </p:cNvPr>
          <p:cNvSpPr>
            <a:spLocks noGrp="1"/>
          </p:cNvSpPr>
          <p:nvPr>
            <p:ph idx="1"/>
          </p:nvPr>
        </p:nvSpPr>
        <p:spPr>
          <a:xfrm>
            <a:off x="838200" y="2445557"/>
            <a:ext cx="10515600" cy="3583283"/>
          </a:xfrm>
        </p:spPr>
        <p:txBody>
          <a:bodyPr>
            <a:normAutofit/>
          </a:bodyPr>
          <a:lstStyle/>
          <a:p>
            <a:pPr marL="0" indent="0" algn="just">
              <a:lnSpc>
                <a:spcPct val="100000"/>
              </a:lnSpc>
              <a:buNone/>
            </a:pPr>
            <a:r>
              <a:rPr lang="fr-FR" dirty="0"/>
              <a:t>Les candidates et candidats doivent remplir les conditions d’inscription à l’université au niveau bac + 3 : </a:t>
            </a:r>
          </a:p>
          <a:p>
            <a:pPr lvl="1" algn="just">
              <a:lnSpc>
                <a:spcPct val="100000"/>
              </a:lnSpc>
            </a:pPr>
            <a:r>
              <a:rPr lang="fr-FR" dirty="0"/>
              <a:t>licence d’une université française </a:t>
            </a:r>
          </a:p>
          <a:p>
            <a:pPr lvl="1" algn="just">
              <a:lnSpc>
                <a:spcPct val="100000"/>
              </a:lnSpc>
            </a:pPr>
            <a:r>
              <a:rPr lang="fr-FR" dirty="0"/>
              <a:t>ou diplôme universitaire étranger équivalent </a:t>
            </a:r>
          </a:p>
          <a:p>
            <a:pPr lvl="1" algn="just">
              <a:lnSpc>
                <a:spcPct val="100000"/>
              </a:lnSpc>
            </a:pPr>
            <a:r>
              <a:rPr lang="fr-FR" dirty="0"/>
              <a:t>ou autres diplômes soumis à l’accord d’une commission de validation des acquis (diplômes musicaux français et étrangers de niveau licence, diplôme d’état, certificat d’aptitude à l’enseignement, etc.). </a:t>
            </a:r>
          </a:p>
          <a:p>
            <a:pPr lvl="1" algn="just">
              <a:lnSpc>
                <a:spcPct val="100000"/>
              </a:lnSpc>
            </a:pPr>
            <a:r>
              <a:rPr lang="fr-FR" dirty="0"/>
              <a:t>un niveau musical du même ordre est requis : </a:t>
            </a:r>
            <a:r>
              <a:rPr lang="fr-FR" cap="small" dirty="0" err="1"/>
              <a:t>dnspm</a:t>
            </a:r>
            <a:r>
              <a:rPr lang="fr-FR" dirty="0"/>
              <a:t> ou équivalent.</a:t>
            </a:r>
          </a:p>
        </p:txBody>
      </p:sp>
    </p:spTree>
    <p:extLst>
      <p:ext uri="{BB962C8B-B14F-4D97-AF65-F5344CB8AC3E}">
        <p14:creationId xmlns:p14="http://schemas.microsoft.com/office/powerpoint/2010/main" val="1460970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E30008-38D3-AE43-8F1E-D76E76857ABF}"/>
              </a:ext>
            </a:extLst>
          </p:cNvPr>
          <p:cNvSpPr>
            <a:spLocks noGrp="1"/>
          </p:cNvSpPr>
          <p:nvPr>
            <p:ph type="title"/>
          </p:nvPr>
        </p:nvSpPr>
        <p:spPr>
          <a:xfrm>
            <a:off x="526942" y="635431"/>
            <a:ext cx="10826858" cy="960895"/>
          </a:xfrm>
        </p:spPr>
        <p:txBody>
          <a:bodyPr anchor="ctr">
            <a:normAutofit/>
          </a:bodyPr>
          <a:lstStyle/>
          <a:p>
            <a:r>
              <a:rPr lang="fr-FR" sz="3600" dirty="0"/>
              <a:t>Pré-sélection sur dossier</a:t>
            </a:r>
          </a:p>
        </p:txBody>
      </p:sp>
      <p:sp>
        <p:nvSpPr>
          <p:cNvPr id="3" name="Espace réservé du contenu 2">
            <a:extLst>
              <a:ext uri="{FF2B5EF4-FFF2-40B4-BE49-F238E27FC236}">
                <a16:creationId xmlns:a16="http://schemas.microsoft.com/office/drawing/2014/main" id="{5D8B0C3E-1EFA-D741-B3A7-78980263D0B7}"/>
              </a:ext>
            </a:extLst>
          </p:cNvPr>
          <p:cNvSpPr>
            <a:spLocks noGrp="1"/>
          </p:cNvSpPr>
          <p:nvPr>
            <p:ph idx="1"/>
          </p:nvPr>
        </p:nvSpPr>
        <p:spPr>
          <a:xfrm>
            <a:off x="402956" y="1825625"/>
            <a:ext cx="11360258" cy="4351338"/>
          </a:xfrm>
        </p:spPr>
        <p:txBody>
          <a:bodyPr>
            <a:normAutofit fontScale="85000" lnSpcReduction="20000"/>
          </a:bodyPr>
          <a:lstStyle/>
          <a:p>
            <a:pPr marL="0" indent="0">
              <a:buNone/>
            </a:pPr>
            <a:r>
              <a:rPr lang="fr-FR" dirty="0"/>
              <a:t>Les candidates et candidats doivent soumettre une candidature sous forme d’un dossier comprenant : </a:t>
            </a:r>
          </a:p>
          <a:p>
            <a:pPr lvl="1">
              <a:lnSpc>
                <a:spcPct val="110000"/>
              </a:lnSpc>
            </a:pPr>
            <a:r>
              <a:rPr lang="fr-FR" dirty="0"/>
              <a:t>Un curriculum vitae</a:t>
            </a:r>
          </a:p>
          <a:p>
            <a:pPr lvl="1"/>
            <a:r>
              <a:rPr lang="fr-FR" dirty="0"/>
              <a:t>Une lettre de motivation</a:t>
            </a:r>
          </a:p>
          <a:p>
            <a:pPr lvl="1"/>
            <a:r>
              <a:rPr lang="fr-FR" dirty="0"/>
              <a:t>Une copie des diplômes universitaires et musicaux</a:t>
            </a:r>
          </a:p>
          <a:p>
            <a:pPr lvl="1"/>
            <a:r>
              <a:rPr lang="fr-FR" dirty="0"/>
              <a:t>Une courte présentation d’un projet de recherche (esquisse du sujet et brève orientation bibliographique)</a:t>
            </a:r>
          </a:p>
          <a:p>
            <a:pPr lvl="1"/>
            <a:r>
              <a:rPr lang="fr-FR" dirty="0"/>
              <a:t>un échantillon de sa pratique musicale, envoyé sous forme d'un lien vers un document vidéo (de préférence) ou audio, déposé en ligne, d'une durée de trois minutes environ.</a:t>
            </a:r>
          </a:p>
          <a:p>
            <a:pPr lvl="1"/>
            <a:endParaRPr lang="fr-FR" dirty="0"/>
          </a:p>
          <a:p>
            <a:pPr marL="0" indent="0">
              <a:buNone/>
            </a:pPr>
            <a:r>
              <a:rPr lang="fr-FR" dirty="0"/>
              <a:t>Les dossiers doivent être envoyés par courrier électronique à:</a:t>
            </a:r>
          </a:p>
          <a:p>
            <a:pPr marL="0" indent="0">
              <a:buNone/>
            </a:pPr>
            <a:r>
              <a:rPr lang="fr-FR" dirty="0" err="1"/>
              <a:t>theodora.psychoyou@sorbonne-universite.fr</a:t>
            </a:r>
            <a:endParaRPr lang="fr-FR" dirty="0"/>
          </a:p>
          <a:p>
            <a:pPr marL="0" indent="0">
              <a:buNone/>
            </a:pPr>
            <a:endParaRPr lang="fr-FR" dirty="0"/>
          </a:p>
          <a:p>
            <a:pPr marL="0" indent="0">
              <a:buNone/>
            </a:pPr>
            <a:r>
              <a:rPr lang="fr-FR" dirty="0"/>
              <a:t>Date limite de dépôt des candidatures : </a:t>
            </a:r>
            <a:r>
              <a:rPr lang="fr-FR" b="1" dirty="0"/>
              <a:t>25 mai 2021</a:t>
            </a:r>
          </a:p>
          <a:p>
            <a:pPr marL="0" indent="0">
              <a:buNone/>
            </a:pPr>
            <a:endParaRPr lang="fr-FR" dirty="0"/>
          </a:p>
        </p:txBody>
      </p:sp>
    </p:spTree>
    <p:extLst>
      <p:ext uri="{BB962C8B-B14F-4D97-AF65-F5344CB8AC3E}">
        <p14:creationId xmlns:p14="http://schemas.microsoft.com/office/powerpoint/2010/main" val="2644939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CC1767-B155-094F-8B6F-1704B44AB5F7}"/>
              </a:ext>
            </a:extLst>
          </p:cNvPr>
          <p:cNvSpPr>
            <a:spLocks noGrp="1"/>
          </p:cNvSpPr>
          <p:nvPr>
            <p:ph type="title"/>
          </p:nvPr>
        </p:nvSpPr>
        <p:spPr>
          <a:xfrm>
            <a:off x="838200" y="791355"/>
            <a:ext cx="10515600" cy="1034270"/>
          </a:xfrm>
        </p:spPr>
        <p:txBody>
          <a:bodyPr>
            <a:normAutofit/>
          </a:bodyPr>
          <a:lstStyle/>
          <a:p>
            <a:r>
              <a:rPr lang="fr-FR" sz="4000" dirty="0"/>
              <a:t>Audition et entretien avec jury</a:t>
            </a:r>
          </a:p>
        </p:txBody>
      </p:sp>
      <p:sp>
        <p:nvSpPr>
          <p:cNvPr id="3" name="Espace réservé du contenu 2">
            <a:extLst>
              <a:ext uri="{FF2B5EF4-FFF2-40B4-BE49-F238E27FC236}">
                <a16:creationId xmlns:a16="http://schemas.microsoft.com/office/drawing/2014/main" id="{AEF56A16-B062-DA47-AC0C-6F874E10ED71}"/>
              </a:ext>
            </a:extLst>
          </p:cNvPr>
          <p:cNvSpPr>
            <a:spLocks noGrp="1"/>
          </p:cNvSpPr>
          <p:nvPr>
            <p:ph idx="1"/>
          </p:nvPr>
        </p:nvSpPr>
        <p:spPr>
          <a:xfrm>
            <a:off x="838200" y="1825625"/>
            <a:ext cx="10515600" cy="4552816"/>
          </a:xfrm>
        </p:spPr>
        <p:txBody>
          <a:bodyPr>
            <a:normAutofit fontScale="70000" lnSpcReduction="20000"/>
          </a:bodyPr>
          <a:lstStyle/>
          <a:p>
            <a:pPr>
              <a:lnSpc>
                <a:spcPct val="110000"/>
              </a:lnSpc>
            </a:pPr>
            <a:r>
              <a:rPr lang="fr-FR" dirty="0"/>
              <a:t>Les candidats et candidates présentent un programme libre d’environ quinze minutes </a:t>
            </a:r>
          </a:p>
          <a:p>
            <a:pPr>
              <a:lnSpc>
                <a:spcPct val="110000"/>
              </a:lnSpc>
            </a:pPr>
            <a:r>
              <a:rPr lang="fr-FR" dirty="0"/>
              <a:t>ils/elles peuvent se présenter avec leurs accompagnateurs ou ensemble, ou seuls </a:t>
            </a:r>
          </a:p>
          <a:p>
            <a:pPr>
              <a:lnSpc>
                <a:spcPct val="110000"/>
              </a:lnSpc>
            </a:pPr>
            <a:r>
              <a:rPr lang="fr-FR" dirty="0"/>
              <a:t>L’audition est suivie d’un entretien avec le jury, portant sur le projet artistique et scientifique du candidat.</a:t>
            </a:r>
            <a:br>
              <a:rPr lang="fr-FR" dirty="0"/>
            </a:br>
            <a:endParaRPr lang="fr-FR" dirty="0"/>
          </a:p>
          <a:p>
            <a:pPr marL="0" indent="0">
              <a:lnSpc>
                <a:spcPct val="110000"/>
              </a:lnSpc>
              <a:buNone/>
            </a:pPr>
            <a:r>
              <a:rPr lang="fr-FR" sz="2000" dirty="0"/>
              <a:t>Le jury est constitué d’enseignants-chercheurs de l’UFR de Musique et Musicologie, de représentants des institutions partenaires et de spécialistes invités. </a:t>
            </a:r>
          </a:p>
          <a:p>
            <a:pPr marL="0" indent="0">
              <a:lnSpc>
                <a:spcPct val="110000"/>
              </a:lnSpc>
              <a:buNone/>
            </a:pPr>
            <a:endParaRPr lang="fr-FR" dirty="0"/>
          </a:p>
          <a:p>
            <a:pPr marL="0" indent="0">
              <a:lnSpc>
                <a:spcPct val="110000"/>
              </a:lnSpc>
              <a:buNone/>
            </a:pPr>
            <a:r>
              <a:rPr lang="fr-FR" dirty="0"/>
              <a:t>Date : le </a:t>
            </a:r>
            <a:r>
              <a:rPr lang="fr-FR" b="1" dirty="0"/>
              <a:t>11 juin 2021</a:t>
            </a:r>
            <a:br>
              <a:rPr lang="fr-FR" dirty="0"/>
            </a:br>
            <a:endParaRPr lang="fr-FR" dirty="0"/>
          </a:p>
          <a:p>
            <a:pPr marL="0" indent="0">
              <a:lnSpc>
                <a:spcPct val="110000"/>
              </a:lnSpc>
              <a:buNone/>
            </a:pPr>
            <a:r>
              <a:rPr lang="fr-FR" sz="2600" i="1" dirty="0">
                <a:solidFill>
                  <a:srgbClr val="C00000"/>
                </a:solidFill>
              </a:rPr>
              <a:t>ATTENTION : en raison des restrictions liées à l’épidémie du COVID-19, des mesures exceptionnelles pourront être prises pour la tenue des auditions et entretien, prévus le 11 juin. Nous informerons les candidates et candidats en fonction de l’évolution de la situation</a:t>
            </a:r>
            <a:r>
              <a:rPr lang="fr-FR" sz="2100" i="1" dirty="0">
                <a:solidFill>
                  <a:srgbClr val="C00000"/>
                </a:solidFill>
              </a:rPr>
              <a:t>.</a:t>
            </a:r>
            <a:endParaRPr lang="fr-FR" dirty="0"/>
          </a:p>
        </p:txBody>
      </p:sp>
    </p:spTree>
    <p:extLst>
      <p:ext uri="{BB962C8B-B14F-4D97-AF65-F5344CB8AC3E}">
        <p14:creationId xmlns:p14="http://schemas.microsoft.com/office/powerpoint/2010/main" val="329541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6B63FE-BF4A-C442-ACD7-590C638F4F99}"/>
              </a:ext>
            </a:extLst>
          </p:cNvPr>
          <p:cNvSpPr>
            <a:spLocks noGrp="1"/>
          </p:cNvSpPr>
          <p:nvPr>
            <p:ph type="title"/>
          </p:nvPr>
        </p:nvSpPr>
        <p:spPr/>
        <p:txBody>
          <a:bodyPr>
            <a:normAutofit/>
          </a:bodyPr>
          <a:lstStyle/>
          <a:p>
            <a:r>
              <a:rPr lang="fr-FR" sz="4000" dirty="0"/>
              <a:t>Se former à la recherche et pratique de la musique baroque en Sorbonne</a:t>
            </a:r>
            <a:r>
              <a:rPr lang="fr-FR" sz="2400" dirty="0"/>
              <a:t> </a:t>
            </a:r>
            <a:endParaRPr lang="fr-FR" sz="4000" dirty="0"/>
          </a:p>
        </p:txBody>
      </p:sp>
      <p:sp>
        <p:nvSpPr>
          <p:cNvPr id="3" name="Espace réservé du texte 2">
            <a:extLst>
              <a:ext uri="{FF2B5EF4-FFF2-40B4-BE49-F238E27FC236}">
                <a16:creationId xmlns:a16="http://schemas.microsoft.com/office/drawing/2014/main" id="{4C7117C0-73FB-8047-B37D-64F9F72E739E}"/>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532428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496983-5EB7-F247-BB5B-F7999F204CD1}"/>
              </a:ext>
            </a:extLst>
          </p:cNvPr>
          <p:cNvSpPr>
            <a:spLocks noGrp="1"/>
          </p:cNvSpPr>
          <p:nvPr>
            <p:ph type="title"/>
          </p:nvPr>
        </p:nvSpPr>
        <p:spPr>
          <a:xfrm>
            <a:off x="729712" y="1016054"/>
            <a:ext cx="10515600" cy="1325563"/>
          </a:xfrm>
        </p:spPr>
        <p:txBody>
          <a:bodyPr>
            <a:normAutofit/>
          </a:bodyPr>
          <a:lstStyle/>
          <a:p>
            <a:r>
              <a:rPr lang="fr-FR" sz="3200" dirty="0"/>
              <a:t>Contacter les responsables pédagogiques de cette formation :</a:t>
            </a:r>
          </a:p>
        </p:txBody>
      </p:sp>
      <p:sp>
        <p:nvSpPr>
          <p:cNvPr id="3" name="Espace réservé du contenu 2">
            <a:extLst>
              <a:ext uri="{FF2B5EF4-FFF2-40B4-BE49-F238E27FC236}">
                <a16:creationId xmlns:a16="http://schemas.microsoft.com/office/drawing/2014/main" id="{7DFDEACE-C198-E645-8976-7ECAF5399085}"/>
              </a:ext>
            </a:extLst>
          </p:cNvPr>
          <p:cNvSpPr>
            <a:spLocks noGrp="1"/>
          </p:cNvSpPr>
          <p:nvPr>
            <p:ph idx="1"/>
          </p:nvPr>
        </p:nvSpPr>
        <p:spPr>
          <a:xfrm>
            <a:off x="729712" y="2197585"/>
            <a:ext cx="10515600" cy="4351338"/>
          </a:xfrm>
        </p:spPr>
        <p:txBody>
          <a:bodyPr>
            <a:normAutofit/>
          </a:bodyPr>
          <a:lstStyle/>
          <a:p>
            <a:endParaRPr lang="fr-FR" cap="small" dirty="0"/>
          </a:p>
          <a:p>
            <a:pPr marL="0" indent="0">
              <a:buNone/>
            </a:pPr>
            <a:r>
              <a:rPr lang="fr-FR" dirty="0">
                <a:solidFill>
                  <a:srgbClr val="C00000"/>
                </a:solidFill>
              </a:rPr>
              <a:t>Théodora Psychoyou</a:t>
            </a:r>
            <a:r>
              <a:rPr lang="fr-FR" dirty="0"/>
              <a:t>, maitresse de conférences</a:t>
            </a:r>
          </a:p>
          <a:p>
            <a:pPr marL="457200" lvl="1" indent="0">
              <a:buNone/>
            </a:pPr>
            <a:r>
              <a:rPr lang="fr-FR" dirty="0"/>
              <a:t>theodora.psychoyou@sorbonne-universite.fr</a:t>
            </a:r>
          </a:p>
          <a:p>
            <a:pPr marL="0" indent="0">
              <a:buNone/>
            </a:pPr>
            <a:r>
              <a:rPr lang="fr-FR" dirty="0">
                <a:solidFill>
                  <a:srgbClr val="C00000"/>
                </a:solidFill>
              </a:rPr>
              <a:t>Jean-Christophe Frisch</a:t>
            </a:r>
            <a:r>
              <a:rPr lang="fr-FR" dirty="0"/>
              <a:t>, PAST</a:t>
            </a:r>
          </a:p>
          <a:p>
            <a:pPr marL="457200" lvl="1" indent="0">
              <a:buNone/>
            </a:pPr>
            <a:r>
              <a:rPr lang="fr-FR" dirty="0"/>
              <a:t>jcfrisch@xviii-21.com</a:t>
            </a:r>
          </a:p>
          <a:p>
            <a:pPr marL="0" indent="0">
              <a:buNone/>
            </a:pPr>
            <a:endParaRPr lang="fr-FR" dirty="0"/>
          </a:p>
          <a:p>
            <a:pPr marL="0" indent="0">
              <a:buNone/>
            </a:pPr>
            <a:r>
              <a:rPr lang="fr-FR" dirty="0"/>
              <a:t>Pour plus de renseignements, consulter le site de la formation :</a:t>
            </a:r>
          </a:p>
          <a:p>
            <a:pPr marL="457200" lvl="1" indent="0">
              <a:buNone/>
            </a:pPr>
            <a:r>
              <a:rPr lang="fr-FR" dirty="0" err="1"/>
              <a:t>www.mima.paris-sorbonne.fr</a:t>
            </a:r>
            <a:endParaRPr lang="fr-FR" dirty="0"/>
          </a:p>
          <a:p>
            <a:pPr marL="0" indent="0">
              <a:buNone/>
            </a:pPr>
            <a:r>
              <a:rPr lang="fr-FR" sz="1800" dirty="0"/>
              <a:t>Pour les admissions en option musique baroque plus particulièrement : </a:t>
            </a:r>
            <a:r>
              <a:rPr lang="fr-FR" sz="1800" dirty="0">
                <a:hlinkClick r:id="rId2"/>
              </a:rPr>
              <a:t>http://mima.paris-sorbonne.fr/option-musique-baroque/admission-2021-2022-option-musique-baroque</a:t>
            </a:r>
            <a:endParaRPr lang="fr-FR" sz="1800" dirty="0"/>
          </a:p>
          <a:p>
            <a:endParaRPr lang="fr-FR" dirty="0"/>
          </a:p>
        </p:txBody>
      </p:sp>
    </p:spTree>
    <p:extLst>
      <p:ext uri="{BB962C8B-B14F-4D97-AF65-F5344CB8AC3E}">
        <p14:creationId xmlns:p14="http://schemas.microsoft.com/office/powerpoint/2010/main" val="231533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E9CF58F-9F53-A64B-BCC6-80F4373F3861}"/>
              </a:ext>
            </a:extLst>
          </p:cNvPr>
          <p:cNvSpPr txBox="1"/>
          <p:nvPr/>
        </p:nvSpPr>
        <p:spPr>
          <a:xfrm>
            <a:off x="573438" y="1030081"/>
            <a:ext cx="11174277" cy="5509200"/>
          </a:xfrm>
          <a:prstGeom prst="rect">
            <a:avLst/>
          </a:prstGeom>
          <a:noFill/>
        </p:spPr>
        <p:txBody>
          <a:bodyPr wrap="square" rtlCol="0">
            <a:spAutoFit/>
          </a:bodyPr>
          <a:lstStyle/>
          <a:p>
            <a:pPr algn="ctr"/>
            <a:r>
              <a:rPr lang="fr-FR" sz="2800" dirty="0">
                <a:latin typeface="Georgia" pitchFamily="18" charset="0"/>
              </a:rPr>
              <a:t>Master mention « Musicologie  »</a:t>
            </a:r>
          </a:p>
          <a:p>
            <a:pPr algn="ctr"/>
            <a:r>
              <a:rPr lang="fr-FR" sz="2800" b="1" dirty="0">
                <a:latin typeface="Georgia" pitchFamily="18" charset="0"/>
              </a:rPr>
              <a:t>________________________________</a:t>
            </a:r>
          </a:p>
          <a:p>
            <a:pPr algn="ctr"/>
            <a:endParaRPr lang="fr-FR" sz="1400" b="1" dirty="0">
              <a:latin typeface="Georgia" pitchFamily="18" charset="0"/>
            </a:endParaRPr>
          </a:p>
          <a:p>
            <a:endParaRPr lang="fr-FR" sz="2400" dirty="0">
              <a:solidFill>
                <a:srgbClr val="C00000"/>
              </a:solidFill>
              <a:latin typeface="Georgia" pitchFamily="18" charset="0"/>
            </a:endParaRPr>
          </a:p>
          <a:p>
            <a:r>
              <a:rPr lang="fr-FR" sz="2200" dirty="0">
                <a:solidFill>
                  <a:srgbClr val="C00000"/>
                </a:solidFill>
                <a:latin typeface="Georgia" pitchFamily="18" charset="0"/>
              </a:rPr>
              <a:t>Bureau du Master de Musicologie</a:t>
            </a:r>
          </a:p>
          <a:p>
            <a:r>
              <a:rPr lang="fr-FR" sz="2200" dirty="0">
                <a:latin typeface="Georgia" pitchFamily="18" charset="0"/>
              </a:rPr>
              <a:t>Centre Clignancourt (2 rue Francis de Croisset, 75018 Paris)</a:t>
            </a:r>
          </a:p>
          <a:p>
            <a:r>
              <a:rPr lang="fr-FR" sz="2200" dirty="0">
                <a:latin typeface="Georgia" pitchFamily="18" charset="0"/>
              </a:rPr>
              <a:t>5</a:t>
            </a:r>
            <a:r>
              <a:rPr lang="fr-FR" sz="2200" baseline="30000" dirty="0">
                <a:latin typeface="Georgia" pitchFamily="18" charset="0"/>
              </a:rPr>
              <a:t>e</a:t>
            </a:r>
            <a:r>
              <a:rPr lang="fr-FR" sz="2200" dirty="0">
                <a:latin typeface="Georgia" pitchFamily="18" charset="0"/>
              </a:rPr>
              <a:t> étage, bureau 516</a:t>
            </a:r>
          </a:p>
          <a:p>
            <a:r>
              <a:rPr lang="fr-FR" dirty="0"/>
              <a:t>Secrétariat ouvert : lundi-mardi-vendredi 9h30-12h00 mercredi-jeudi 14h00-16h30</a:t>
            </a:r>
            <a:endParaRPr lang="fr-FR" sz="2200" dirty="0">
              <a:latin typeface="Georgia" pitchFamily="18" charset="0"/>
            </a:endParaRPr>
          </a:p>
          <a:p>
            <a:r>
              <a:rPr lang="fr-FR" sz="2200" dirty="0">
                <a:latin typeface="Georgia" pitchFamily="18" charset="0"/>
              </a:rPr>
              <a:t> </a:t>
            </a:r>
          </a:p>
          <a:p>
            <a:r>
              <a:rPr lang="fr-FR" sz="2200" dirty="0">
                <a:solidFill>
                  <a:srgbClr val="C00000"/>
                </a:solidFill>
                <a:latin typeface="Georgia" pitchFamily="18" charset="0"/>
              </a:rPr>
              <a:t>Gestionnaire pédagogique Master</a:t>
            </a:r>
          </a:p>
          <a:p>
            <a:r>
              <a:rPr lang="fr-FR" sz="2200" dirty="0">
                <a:latin typeface="Georgia" pitchFamily="18" charset="0"/>
              </a:rPr>
              <a:t>M</a:t>
            </a:r>
            <a:r>
              <a:rPr lang="fr-FR" sz="2200" baseline="30000" dirty="0">
                <a:latin typeface="Georgia" pitchFamily="18" charset="0"/>
              </a:rPr>
              <a:t>me</a:t>
            </a:r>
            <a:r>
              <a:rPr lang="fr-FR" sz="2200" dirty="0">
                <a:latin typeface="Georgia" pitchFamily="18" charset="0"/>
              </a:rPr>
              <a:t> Aurélie Dorval</a:t>
            </a:r>
          </a:p>
          <a:p>
            <a:pPr>
              <a:tabLst>
                <a:tab pos="1347788" algn="l"/>
              </a:tabLst>
            </a:pPr>
            <a:endParaRPr lang="fr-FR" sz="2200" dirty="0">
              <a:latin typeface="Georgia" pitchFamily="18" charset="0"/>
            </a:endParaRPr>
          </a:p>
          <a:p>
            <a:pPr>
              <a:tabLst>
                <a:tab pos="1347788" algn="l"/>
              </a:tabLst>
            </a:pPr>
            <a:r>
              <a:rPr lang="fr-FR" sz="2200" dirty="0">
                <a:latin typeface="Georgia" pitchFamily="18" charset="0"/>
              </a:rPr>
              <a:t>contact : 	</a:t>
            </a:r>
            <a:r>
              <a:rPr lang="fr-FR" sz="2200" dirty="0">
                <a:latin typeface="Georgia" pitchFamily="18" charset="0"/>
                <a:hlinkClick r:id="rId2"/>
              </a:rPr>
              <a:t>aurelie.dorval@sorbonne-universite.fr</a:t>
            </a:r>
            <a:r>
              <a:rPr lang="fr-FR" sz="2200" dirty="0">
                <a:latin typeface="Georgia" pitchFamily="18" charset="0"/>
              </a:rPr>
              <a:t> </a:t>
            </a:r>
          </a:p>
          <a:p>
            <a:pPr>
              <a:tabLst>
                <a:tab pos="1347788" algn="l"/>
              </a:tabLst>
            </a:pPr>
            <a:r>
              <a:rPr lang="fr-FR" sz="2200" dirty="0">
                <a:latin typeface="Georgia" pitchFamily="18" charset="0"/>
              </a:rPr>
              <a:t>	01 53 09 56 14                                                                                               </a:t>
            </a:r>
          </a:p>
          <a:p>
            <a:pPr>
              <a:tabLst>
                <a:tab pos="1347788" algn="l"/>
              </a:tabLst>
            </a:pPr>
            <a:r>
              <a:rPr lang="fr-FR" dirty="0">
                <a:hlinkClick r:id="rId3"/>
              </a:rPr>
              <a:t>http://lettres.sorbonne-universite.fr/faculte-des-lettres/ufr/arts/musique-et-musicologie/master</a:t>
            </a:r>
            <a:r>
              <a:rPr lang="fr-FR" dirty="0"/>
              <a:t>  </a:t>
            </a:r>
          </a:p>
          <a:p>
            <a:pPr algn="r">
              <a:tabLst>
                <a:tab pos="1347788" algn="l"/>
              </a:tabLst>
            </a:pPr>
            <a:r>
              <a:rPr lang="fr-FR" sz="2200" dirty="0">
                <a:latin typeface="Georgia" pitchFamily="18" charset="0"/>
              </a:rPr>
              <a:t>…/…</a:t>
            </a:r>
          </a:p>
        </p:txBody>
      </p:sp>
    </p:spTree>
    <p:extLst>
      <p:ext uri="{BB962C8B-B14F-4D97-AF65-F5344CB8AC3E}">
        <p14:creationId xmlns:p14="http://schemas.microsoft.com/office/powerpoint/2010/main" val="4203383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A3BD709-EA79-1A47-9F9F-3FD3C903F055}"/>
              </a:ext>
            </a:extLst>
          </p:cNvPr>
          <p:cNvSpPr txBox="1"/>
          <p:nvPr/>
        </p:nvSpPr>
        <p:spPr>
          <a:xfrm>
            <a:off x="821410" y="963555"/>
            <a:ext cx="10688664" cy="5047536"/>
          </a:xfrm>
          <a:prstGeom prst="rect">
            <a:avLst/>
          </a:prstGeom>
          <a:noFill/>
        </p:spPr>
        <p:txBody>
          <a:bodyPr wrap="square" rtlCol="0">
            <a:spAutoFit/>
          </a:bodyPr>
          <a:lstStyle/>
          <a:p>
            <a:pPr algn="ctr"/>
            <a:r>
              <a:rPr lang="fr-FR" sz="2800" dirty="0">
                <a:latin typeface="Georgia" pitchFamily="18" charset="0"/>
              </a:rPr>
              <a:t>Master mention « Musicologie  »</a:t>
            </a:r>
          </a:p>
          <a:p>
            <a:pPr algn="ctr"/>
            <a:r>
              <a:rPr lang="fr-FR" sz="2800" b="1" dirty="0">
                <a:latin typeface="Georgia" pitchFamily="18" charset="0"/>
              </a:rPr>
              <a:t>________________________________</a:t>
            </a:r>
          </a:p>
          <a:p>
            <a:pPr algn="ctr"/>
            <a:endParaRPr lang="fr-FR" sz="1400" b="1" dirty="0">
              <a:latin typeface="Georgia" pitchFamily="18" charset="0"/>
            </a:endParaRPr>
          </a:p>
          <a:p>
            <a:pPr algn="ctr"/>
            <a:endParaRPr lang="fr-FR" sz="1400" b="1" dirty="0">
              <a:latin typeface="Georgia" pitchFamily="18" charset="0"/>
            </a:endParaRPr>
          </a:p>
          <a:p>
            <a:r>
              <a:rPr lang="fr-FR" sz="2400" dirty="0">
                <a:solidFill>
                  <a:srgbClr val="C00000"/>
                </a:solidFill>
                <a:latin typeface="Georgia" pitchFamily="18" charset="0"/>
              </a:rPr>
              <a:t>Responsable de la mention Master</a:t>
            </a:r>
          </a:p>
          <a:p>
            <a:endParaRPr lang="fr-FR" sz="1200" dirty="0">
              <a:latin typeface="Georgia" pitchFamily="18" charset="0"/>
            </a:endParaRPr>
          </a:p>
          <a:p>
            <a:r>
              <a:rPr lang="fr-FR" sz="2200" dirty="0">
                <a:latin typeface="Georgia" pitchFamily="18" charset="0"/>
              </a:rPr>
              <a:t>M. Jean-Pierre </a:t>
            </a:r>
            <a:r>
              <a:rPr lang="fr-FR" sz="2200" cap="small" dirty="0">
                <a:latin typeface="Georgia" pitchFamily="18" charset="0"/>
              </a:rPr>
              <a:t>Bartoli, </a:t>
            </a:r>
            <a:r>
              <a:rPr lang="fr-FR" sz="2200" dirty="0">
                <a:latin typeface="Georgia" pitchFamily="18" charset="0"/>
              </a:rPr>
              <a:t>professeur</a:t>
            </a:r>
          </a:p>
          <a:p>
            <a:pPr>
              <a:tabLst>
                <a:tab pos="1347788" algn="l"/>
              </a:tabLst>
            </a:pPr>
            <a:r>
              <a:rPr lang="fr-FR" sz="2200" dirty="0" err="1">
                <a:latin typeface="Georgia" pitchFamily="18" charset="0"/>
              </a:rPr>
              <a:t>jean-pierre.bartoli@sorbonne-universite.fr</a:t>
            </a:r>
            <a:endParaRPr lang="fr-FR" sz="2200" dirty="0">
              <a:latin typeface="Georgia" pitchFamily="18" charset="0"/>
            </a:endParaRPr>
          </a:p>
          <a:p>
            <a:pPr marL="1347788" indent="-1347788">
              <a:tabLst>
                <a:tab pos="1347788" algn="l"/>
              </a:tabLst>
            </a:pPr>
            <a:endParaRPr lang="fr-FR" sz="1200" dirty="0">
              <a:latin typeface="Georgia" pitchFamily="18" charset="0"/>
            </a:endParaRPr>
          </a:p>
          <a:p>
            <a:pPr marL="1347788" indent="-1347788">
              <a:tabLst>
                <a:tab pos="1347788" algn="l"/>
              </a:tabLst>
            </a:pPr>
            <a:r>
              <a:rPr lang="fr-FR" sz="2200" dirty="0">
                <a:latin typeface="Georgia" pitchFamily="18" charset="0"/>
              </a:rPr>
              <a:t>accueil : 	sur rendez-vous (à prendre par mél), centre Clignancourt </a:t>
            </a:r>
            <a:br>
              <a:rPr lang="fr-FR" sz="2200" dirty="0">
                <a:latin typeface="Georgia" pitchFamily="18" charset="0"/>
              </a:rPr>
            </a:br>
            <a:r>
              <a:rPr lang="fr-FR" sz="2200" dirty="0">
                <a:latin typeface="Georgia" pitchFamily="18" charset="0"/>
              </a:rPr>
              <a:t>(2 rue Francis de Croisset, 75018 Paris)</a:t>
            </a:r>
          </a:p>
          <a:p>
            <a:endParaRPr lang="fr-FR" sz="2200" dirty="0">
              <a:latin typeface="Georgia" pitchFamily="18" charset="0"/>
            </a:endParaRPr>
          </a:p>
          <a:p>
            <a:r>
              <a:rPr lang="fr-FR" sz="2400" dirty="0">
                <a:solidFill>
                  <a:srgbClr val="C00000"/>
                </a:solidFill>
                <a:latin typeface="Georgia" pitchFamily="18" charset="0"/>
              </a:rPr>
              <a:t>Responsable de l’orientation et des validations</a:t>
            </a:r>
          </a:p>
          <a:p>
            <a:endParaRPr lang="fr-FR" sz="1200" dirty="0">
              <a:latin typeface="Georgia" pitchFamily="18" charset="0"/>
            </a:endParaRPr>
          </a:p>
          <a:p>
            <a:r>
              <a:rPr lang="fr-FR" sz="2200" dirty="0">
                <a:latin typeface="Georgia" pitchFamily="18" charset="0"/>
              </a:rPr>
              <a:t>M</a:t>
            </a:r>
            <a:r>
              <a:rPr lang="fr-FR" sz="2200" baseline="30000" dirty="0">
                <a:latin typeface="Georgia" pitchFamily="18" charset="0"/>
              </a:rPr>
              <a:t>me</a:t>
            </a:r>
            <a:r>
              <a:rPr lang="fr-FR" sz="2200" dirty="0">
                <a:latin typeface="Georgia" pitchFamily="18" charset="0"/>
              </a:rPr>
              <a:t> Isabelle </a:t>
            </a:r>
            <a:r>
              <a:rPr lang="fr-FR" sz="2200" dirty="0" err="1">
                <a:latin typeface="Georgia" pitchFamily="18" charset="0"/>
              </a:rPr>
              <a:t>Ragnard</a:t>
            </a:r>
            <a:r>
              <a:rPr lang="fr-FR" sz="2200" cap="small" dirty="0">
                <a:latin typeface="Georgia" pitchFamily="18" charset="0"/>
              </a:rPr>
              <a:t>, </a:t>
            </a:r>
            <a:r>
              <a:rPr lang="fr-FR" sz="2200" dirty="0">
                <a:latin typeface="Georgia" pitchFamily="18" charset="0"/>
              </a:rPr>
              <a:t>maître de conférences</a:t>
            </a:r>
          </a:p>
          <a:p>
            <a:r>
              <a:rPr lang="fr-FR" sz="2200" dirty="0">
                <a:latin typeface="Georgia" pitchFamily="18" charset="0"/>
              </a:rPr>
              <a:t>isabelle.ragnard@sorbonne-universite.fr</a:t>
            </a:r>
          </a:p>
        </p:txBody>
      </p:sp>
    </p:spTree>
    <p:extLst>
      <p:ext uri="{BB962C8B-B14F-4D97-AF65-F5344CB8AC3E}">
        <p14:creationId xmlns:p14="http://schemas.microsoft.com/office/powerpoint/2010/main" val="523263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Théodora\Dropbox\° Theodora\° Quinquennal\docs partiques admin\modeles de docs ptt logos divers\LOGO_LETTRES_HORIZNETB_RVB.png">
            <a:extLst>
              <a:ext uri="{FF2B5EF4-FFF2-40B4-BE49-F238E27FC236}">
                <a16:creationId xmlns:a16="http://schemas.microsoft.com/office/drawing/2014/main" id="{E186F0E4-1090-43CA-A7E5-7854B03481C1}"/>
              </a:ext>
            </a:extLst>
          </p:cNvPr>
          <p:cNvPicPr>
            <a:picLocks noChangeAspect="1" noChangeArrowheads="1"/>
          </p:cNvPicPr>
          <p:nvPr/>
        </p:nvPicPr>
        <p:blipFill>
          <a:blip r:embed="rId2" cstate="print"/>
          <a:srcRect/>
          <a:stretch>
            <a:fillRect/>
          </a:stretch>
        </p:blipFill>
        <p:spPr bwMode="auto">
          <a:xfrm>
            <a:off x="571500" y="676584"/>
            <a:ext cx="3794760" cy="1527144"/>
          </a:xfrm>
          <a:prstGeom prst="rect">
            <a:avLst/>
          </a:prstGeom>
          <a:noFill/>
        </p:spPr>
      </p:pic>
      <p:pic>
        <p:nvPicPr>
          <p:cNvPr id="1028" name="Picture 4" descr="Peut être une image de texte qui dit ’Conservatoire à rayonnement régional de Paris’">
            <a:extLst>
              <a:ext uri="{FF2B5EF4-FFF2-40B4-BE49-F238E27FC236}">
                <a16:creationId xmlns:a16="http://schemas.microsoft.com/office/drawing/2014/main" id="{D845A899-650B-4C51-9074-C45D805F47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320" y="429706"/>
            <a:ext cx="2415540" cy="24155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Théodora\Dropbox\IReMus\logos-logistique\iremus-logo-noir-et-couleur.png">
            <a:extLst>
              <a:ext uri="{FF2B5EF4-FFF2-40B4-BE49-F238E27FC236}">
                <a16:creationId xmlns:a16="http://schemas.microsoft.com/office/drawing/2014/main" id="{E9C75910-AC77-4AE6-8FA0-88AFD2EB42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627" y="2719516"/>
            <a:ext cx="2609780" cy="222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Peut être une image de texte qui dit ’MUSIQUE THEATRE THEATRE DANSE’">
            <a:extLst>
              <a:ext uri="{FF2B5EF4-FFF2-40B4-BE49-F238E27FC236}">
                <a16:creationId xmlns:a16="http://schemas.microsoft.com/office/drawing/2014/main" id="{5E28EA6E-6BAF-4D1C-A9CF-91FFD68DF3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361" y="5321618"/>
            <a:ext cx="1439226" cy="143922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eut être une image de texte qui dit ’CM BV’">
            <a:extLst>
              <a:ext uri="{FF2B5EF4-FFF2-40B4-BE49-F238E27FC236}">
                <a16:creationId xmlns:a16="http://schemas.microsoft.com/office/drawing/2014/main" id="{FD06D8FE-AE6A-4210-9454-8237782C1B2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0494" y="5338898"/>
            <a:ext cx="1433376" cy="1433376"/>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id="{B5FAA29C-E321-4D15-B9F4-F30B8EEA634B}"/>
              </a:ext>
            </a:extLst>
          </p:cNvPr>
          <p:cNvPicPr>
            <a:picLocks noChangeAspect="1"/>
          </p:cNvPicPr>
          <p:nvPr/>
        </p:nvPicPr>
        <p:blipFill>
          <a:blip r:embed="rId7"/>
          <a:stretch>
            <a:fillRect/>
          </a:stretch>
        </p:blipFill>
        <p:spPr>
          <a:xfrm>
            <a:off x="5168969" y="5333048"/>
            <a:ext cx="1433376" cy="1439226"/>
          </a:xfrm>
          <a:prstGeom prst="rect">
            <a:avLst/>
          </a:prstGeom>
        </p:spPr>
      </p:pic>
      <p:pic>
        <p:nvPicPr>
          <p:cNvPr id="1038" name="Picture 14" descr="CNSMDP">
            <a:extLst>
              <a:ext uri="{FF2B5EF4-FFF2-40B4-BE49-F238E27FC236}">
                <a16:creationId xmlns:a16="http://schemas.microsoft.com/office/drawing/2014/main" id="{F66E0787-A195-4E5F-8B40-A28ED24F15C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61020" y="5324682"/>
            <a:ext cx="3954075" cy="143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85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84A539-6CD7-954C-8F6F-077E7041BF51}"/>
              </a:ext>
            </a:extLst>
          </p:cNvPr>
          <p:cNvSpPr>
            <a:spLocks noGrp="1"/>
          </p:cNvSpPr>
          <p:nvPr>
            <p:ph type="title"/>
          </p:nvPr>
        </p:nvSpPr>
        <p:spPr>
          <a:xfrm>
            <a:off x="294466" y="163647"/>
            <a:ext cx="11561735" cy="1325563"/>
          </a:xfrm>
        </p:spPr>
        <p:txBody>
          <a:bodyPr>
            <a:noAutofit/>
          </a:bodyPr>
          <a:lstStyle/>
          <a:p>
            <a:r>
              <a:rPr lang="fr-FR" sz="3200" dirty="0"/>
              <a:t>Une double formation à la pratique de la musique baroque et de la recherche en musicologie</a:t>
            </a:r>
          </a:p>
        </p:txBody>
      </p:sp>
      <p:sp>
        <p:nvSpPr>
          <p:cNvPr id="3" name="Espace réservé du contenu 2">
            <a:extLst>
              <a:ext uri="{FF2B5EF4-FFF2-40B4-BE49-F238E27FC236}">
                <a16:creationId xmlns:a16="http://schemas.microsoft.com/office/drawing/2014/main" id="{2E033E1D-54A0-9C4C-A14F-6D1A57303007}"/>
              </a:ext>
            </a:extLst>
          </p:cNvPr>
          <p:cNvSpPr>
            <a:spLocks noGrp="1"/>
          </p:cNvSpPr>
          <p:nvPr>
            <p:ph idx="1"/>
          </p:nvPr>
        </p:nvSpPr>
        <p:spPr>
          <a:xfrm>
            <a:off x="294466" y="1489210"/>
            <a:ext cx="11561735" cy="5035576"/>
          </a:xfrm>
        </p:spPr>
        <p:txBody>
          <a:bodyPr>
            <a:normAutofit fontScale="70000" lnSpcReduction="20000"/>
          </a:bodyPr>
          <a:lstStyle/>
          <a:p>
            <a:pPr marL="0" indent="0" algn="just">
              <a:lnSpc>
                <a:spcPct val="120000"/>
              </a:lnSpc>
              <a:buNone/>
            </a:pPr>
            <a:r>
              <a:rPr lang="fr-FR" dirty="0"/>
              <a:t>Ce master s’adresse, sans limite d’âge, aux musiciens et chanteurs de niveau préprofessionnel et professionnel qui souhaitent compléter leur formation dans l’articulation de leur parcours d’interprète avec un travail de recherche. </a:t>
            </a:r>
          </a:p>
          <a:p>
            <a:pPr marL="0" indent="0" algn="just">
              <a:lnSpc>
                <a:spcPct val="120000"/>
              </a:lnSpc>
              <a:buNone/>
            </a:pPr>
            <a:r>
              <a:rPr lang="fr-FR" dirty="0"/>
              <a:t>Cette formation associe recherche et pratique de haut niveau est dispensée à Sorbonne Université, en collaboration avec plusieurs institutions spécialisées : </a:t>
            </a:r>
          </a:p>
          <a:p>
            <a:pPr lvl="1" algn="just">
              <a:lnSpc>
                <a:spcPct val="120000"/>
              </a:lnSpc>
            </a:pPr>
            <a:r>
              <a:rPr lang="fr-FR" dirty="0"/>
              <a:t>le CRR de Paris (cycle concertiste) </a:t>
            </a:r>
          </a:p>
          <a:p>
            <a:pPr lvl="1" algn="just">
              <a:lnSpc>
                <a:spcPct val="120000"/>
              </a:lnSpc>
            </a:pPr>
            <a:r>
              <a:rPr lang="fr-FR" dirty="0"/>
              <a:t>le Pôle supérieur de Paris et Boulogne-Billancourt (PSPBB)</a:t>
            </a:r>
          </a:p>
          <a:p>
            <a:pPr marL="0" indent="0" algn="just">
              <a:lnSpc>
                <a:spcPct val="120000"/>
              </a:lnSpc>
              <a:buNone/>
            </a:pPr>
            <a:r>
              <a:rPr lang="fr-FR" dirty="0"/>
              <a:t>auxquels s’ajoutent :</a:t>
            </a:r>
          </a:p>
          <a:p>
            <a:pPr lvl="1" algn="just">
              <a:lnSpc>
                <a:spcPct val="120000"/>
              </a:lnSpc>
            </a:pPr>
            <a:r>
              <a:rPr lang="fr-FR" dirty="0"/>
              <a:t>le Conservatoire National Supérieur de Musique et de Danse de Paris</a:t>
            </a:r>
          </a:p>
          <a:p>
            <a:pPr lvl="1" algn="just">
              <a:lnSpc>
                <a:spcPct val="120000"/>
              </a:lnSpc>
            </a:pPr>
            <a:r>
              <a:rPr lang="fr-FR" dirty="0"/>
              <a:t>le </a:t>
            </a:r>
            <a:r>
              <a:rPr lang="fr-FR" i="1" dirty="0" err="1"/>
              <a:t>Conservatorio</a:t>
            </a:r>
            <a:r>
              <a:rPr lang="fr-FR" i="1" dirty="0"/>
              <a:t> di </a:t>
            </a:r>
            <a:r>
              <a:rPr lang="fr-FR" i="1" dirty="0" err="1"/>
              <a:t>Musica</a:t>
            </a:r>
            <a:r>
              <a:rPr lang="fr-FR" i="1" dirty="0"/>
              <a:t> San Pietro a </a:t>
            </a:r>
            <a:r>
              <a:rPr lang="fr-FR" i="1" dirty="0" err="1"/>
              <a:t>Majella</a:t>
            </a:r>
            <a:r>
              <a:rPr lang="fr-FR" i="1" dirty="0"/>
              <a:t> </a:t>
            </a:r>
            <a:r>
              <a:rPr lang="fr-FR" dirty="0"/>
              <a:t>de Naples</a:t>
            </a:r>
          </a:p>
          <a:p>
            <a:pPr lvl="1" algn="just">
              <a:lnSpc>
                <a:spcPct val="120000"/>
              </a:lnSpc>
            </a:pPr>
            <a:r>
              <a:rPr lang="fr-FR" dirty="0"/>
              <a:t>la Fondation Royaumont</a:t>
            </a:r>
          </a:p>
          <a:p>
            <a:pPr lvl="1" algn="just">
              <a:lnSpc>
                <a:spcPct val="120000"/>
              </a:lnSpc>
            </a:pPr>
            <a:r>
              <a:rPr lang="fr-FR" dirty="0"/>
              <a:t>le Centre de musique baroque de Versailles</a:t>
            </a:r>
          </a:p>
          <a:p>
            <a:pPr marL="0" indent="0" algn="just">
              <a:lnSpc>
                <a:spcPct val="120000"/>
              </a:lnSpc>
              <a:buNone/>
            </a:pPr>
            <a:r>
              <a:rPr lang="fr-FR" dirty="0"/>
              <a:t>Il s’adosse à l’Institut de Recherche en Musicologie (Sorbonne Université, CNRS, </a:t>
            </a:r>
            <a:r>
              <a:rPr lang="fr-FR" dirty="0" err="1"/>
              <a:t>BnF</a:t>
            </a:r>
            <a:r>
              <a:rPr lang="fr-FR" dirty="0"/>
              <a:t>) et le </a:t>
            </a:r>
            <a:r>
              <a:rPr lang="fr-FR" i="1" dirty="0" err="1"/>
              <a:t>Collegium</a:t>
            </a:r>
            <a:r>
              <a:rPr lang="fr-FR" i="1" dirty="0"/>
              <a:t> </a:t>
            </a:r>
            <a:r>
              <a:rPr lang="fr-FR" i="1" dirty="0" err="1"/>
              <a:t>Musicæ</a:t>
            </a:r>
            <a:r>
              <a:rPr lang="fr-FR" dirty="0"/>
              <a:t>. </a:t>
            </a:r>
          </a:p>
        </p:txBody>
      </p:sp>
    </p:spTree>
    <p:extLst>
      <p:ext uri="{BB962C8B-B14F-4D97-AF65-F5344CB8AC3E}">
        <p14:creationId xmlns:p14="http://schemas.microsoft.com/office/powerpoint/2010/main" val="113419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2944FC-44EB-C240-8F4E-E2E2AA5A9580}"/>
              </a:ext>
            </a:extLst>
          </p:cNvPr>
          <p:cNvSpPr>
            <a:spLocks noGrp="1"/>
          </p:cNvSpPr>
          <p:nvPr>
            <p:ph type="title"/>
          </p:nvPr>
        </p:nvSpPr>
        <p:spPr>
          <a:xfrm>
            <a:off x="435244" y="752583"/>
            <a:ext cx="10515600" cy="952231"/>
          </a:xfrm>
        </p:spPr>
        <p:txBody>
          <a:bodyPr/>
          <a:lstStyle/>
          <a:p>
            <a:r>
              <a:rPr lang="fr-FR" dirty="0"/>
              <a:t>Débouchés professionnels</a:t>
            </a:r>
          </a:p>
        </p:txBody>
      </p:sp>
      <p:sp>
        <p:nvSpPr>
          <p:cNvPr id="3" name="Espace réservé du contenu 2">
            <a:extLst>
              <a:ext uri="{FF2B5EF4-FFF2-40B4-BE49-F238E27FC236}">
                <a16:creationId xmlns:a16="http://schemas.microsoft.com/office/drawing/2014/main" id="{610E65EA-FC5B-D444-88B2-A5DF85CC1B41}"/>
              </a:ext>
            </a:extLst>
          </p:cNvPr>
          <p:cNvSpPr>
            <a:spLocks noGrp="1"/>
          </p:cNvSpPr>
          <p:nvPr>
            <p:ph idx="1"/>
          </p:nvPr>
        </p:nvSpPr>
        <p:spPr>
          <a:xfrm>
            <a:off x="435244" y="1906291"/>
            <a:ext cx="11343468" cy="4417017"/>
          </a:xfrm>
        </p:spPr>
        <p:txBody>
          <a:bodyPr>
            <a:normAutofit/>
          </a:bodyPr>
          <a:lstStyle/>
          <a:p>
            <a:pPr marL="0" indent="0" algn="just">
              <a:lnSpc>
                <a:spcPct val="100000"/>
              </a:lnSpc>
              <a:buNone/>
            </a:pPr>
            <a:r>
              <a:rPr lang="fr-FR" dirty="0"/>
              <a:t>Ce master réunit les atouts d’une spécialisation instrumentale ou vocale et d’une compétence musicologique hautement valorisés dans le monde de l’enseignement et de la pratique musicale professionnelle.</a:t>
            </a:r>
          </a:p>
          <a:p>
            <a:pPr marL="0" indent="0">
              <a:lnSpc>
                <a:spcPct val="100000"/>
              </a:lnSpc>
              <a:buNone/>
            </a:pPr>
            <a:r>
              <a:rPr lang="fr-FR" dirty="0"/>
              <a:t>Il permet aussi la poursuite d’études au niveau du doctorat : </a:t>
            </a:r>
          </a:p>
          <a:p>
            <a:pPr lvl="1">
              <a:lnSpc>
                <a:spcPct val="100000"/>
              </a:lnSpc>
            </a:pPr>
            <a:r>
              <a:rPr lang="fr-FR" dirty="0"/>
              <a:t>le Doctorat de Musique Recherche et Pratique délivré par Sorbonne Université et le Conservatoire National Supérieur de Musique de Paris </a:t>
            </a:r>
          </a:p>
          <a:p>
            <a:pPr lvl="1">
              <a:lnSpc>
                <a:spcPct val="100000"/>
              </a:lnSpc>
            </a:pPr>
            <a:r>
              <a:rPr lang="fr-FR" dirty="0"/>
              <a:t>l’ensemble des doctorats d’interprète proposés, dans de nombreux pays, par les universités et les hautes écoles de musique, </a:t>
            </a:r>
          </a:p>
          <a:p>
            <a:pPr lvl="1">
              <a:lnSpc>
                <a:spcPct val="100000"/>
              </a:lnSpc>
            </a:pPr>
            <a:r>
              <a:rPr lang="fr-FR" dirty="0"/>
              <a:t>de même que les différentes formations doctorales de Musicologie.</a:t>
            </a:r>
          </a:p>
        </p:txBody>
      </p:sp>
    </p:spTree>
    <p:extLst>
      <p:ext uri="{BB962C8B-B14F-4D97-AF65-F5344CB8AC3E}">
        <p14:creationId xmlns:p14="http://schemas.microsoft.com/office/powerpoint/2010/main" val="236004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7F6C73-BBC9-5944-86F4-AA916D8650DF}"/>
              </a:ext>
            </a:extLst>
          </p:cNvPr>
          <p:cNvSpPr>
            <a:spLocks noGrp="1"/>
          </p:cNvSpPr>
          <p:nvPr>
            <p:ph type="title"/>
          </p:nvPr>
        </p:nvSpPr>
        <p:spPr/>
        <p:txBody>
          <a:bodyPr>
            <a:normAutofit/>
          </a:bodyPr>
          <a:lstStyle/>
          <a:p>
            <a:r>
              <a:rPr lang="fr-FR" sz="4800" dirty="0"/>
              <a:t>L’offre de formation</a:t>
            </a:r>
          </a:p>
        </p:txBody>
      </p:sp>
      <p:sp>
        <p:nvSpPr>
          <p:cNvPr id="3" name="Espace réservé du texte 2">
            <a:extLst>
              <a:ext uri="{FF2B5EF4-FFF2-40B4-BE49-F238E27FC236}">
                <a16:creationId xmlns:a16="http://schemas.microsoft.com/office/drawing/2014/main" id="{CC0068A5-06BB-9F4F-8E41-108B44A6E9A9}"/>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93805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03472-270B-554B-8E10-3D3AEE1232AE}"/>
              </a:ext>
            </a:extLst>
          </p:cNvPr>
          <p:cNvSpPr>
            <a:spLocks noGrp="1"/>
          </p:cNvSpPr>
          <p:nvPr>
            <p:ph type="title"/>
          </p:nvPr>
        </p:nvSpPr>
        <p:spPr>
          <a:xfrm>
            <a:off x="588936" y="380623"/>
            <a:ext cx="10515600" cy="1325563"/>
          </a:xfrm>
        </p:spPr>
        <p:txBody>
          <a:bodyPr/>
          <a:lstStyle/>
          <a:p>
            <a:r>
              <a:rPr lang="fr-FR" dirty="0"/>
              <a:t>Un réseau de compétences</a:t>
            </a:r>
          </a:p>
        </p:txBody>
      </p:sp>
      <p:sp>
        <p:nvSpPr>
          <p:cNvPr id="3" name="Espace réservé du contenu 2">
            <a:extLst>
              <a:ext uri="{FF2B5EF4-FFF2-40B4-BE49-F238E27FC236}">
                <a16:creationId xmlns:a16="http://schemas.microsoft.com/office/drawing/2014/main" id="{28BB5F83-6A55-584A-8D2A-6CE0C94C7671}"/>
              </a:ext>
            </a:extLst>
          </p:cNvPr>
          <p:cNvSpPr>
            <a:spLocks noGrp="1"/>
          </p:cNvSpPr>
          <p:nvPr>
            <p:ph idx="1"/>
          </p:nvPr>
        </p:nvSpPr>
        <p:spPr>
          <a:xfrm>
            <a:off x="588936" y="1825625"/>
            <a:ext cx="11112284" cy="4351338"/>
          </a:xfrm>
        </p:spPr>
        <p:txBody>
          <a:bodyPr>
            <a:normAutofit fontScale="92500" lnSpcReduction="20000"/>
          </a:bodyPr>
          <a:lstStyle/>
          <a:p>
            <a:pPr marL="0" indent="0">
              <a:lnSpc>
                <a:spcPct val="110000"/>
              </a:lnSpc>
              <a:buNone/>
            </a:pPr>
            <a:r>
              <a:rPr lang="fr-FR" dirty="0"/>
              <a:t>Le master parcours recherche présente une perspective de formation renforcée : </a:t>
            </a:r>
          </a:p>
          <a:p>
            <a:pPr>
              <a:lnSpc>
                <a:spcPct val="110000"/>
              </a:lnSpc>
            </a:pPr>
            <a:r>
              <a:rPr lang="fr-FR" dirty="0"/>
              <a:t>Il se donne pour mission de préciser et d’accompagner le projet professionnel des étudiantes et étudiants. </a:t>
            </a:r>
          </a:p>
          <a:p>
            <a:pPr>
              <a:lnSpc>
                <a:spcPct val="110000"/>
              </a:lnSpc>
            </a:pPr>
            <a:r>
              <a:rPr lang="fr-FR" dirty="0"/>
              <a:t>Il fédère une équipe pédagogique élargie, articulant enseignements théoriques, méthodologiques, pratiques et d’ouverture. </a:t>
            </a:r>
          </a:p>
          <a:p>
            <a:pPr>
              <a:lnSpc>
                <a:spcPct val="110000"/>
              </a:lnSpc>
            </a:pPr>
            <a:r>
              <a:rPr lang="fr-FR" dirty="0"/>
              <a:t>Il offre la possibilité d’adjoindre aussi des éléments techniques (notions d’administration et de gestion, de techniques d’enregistrement et de prise de son, de gravure musicale, etc.). </a:t>
            </a:r>
          </a:p>
          <a:p>
            <a:pPr>
              <a:lnSpc>
                <a:spcPct val="110000"/>
              </a:lnSpc>
            </a:pPr>
            <a:r>
              <a:rPr lang="fr-FR" dirty="0"/>
              <a:t>Il donne également accès à un réseau professionnel élargi.</a:t>
            </a:r>
          </a:p>
        </p:txBody>
      </p:sp>
    </p:spTree>
    <p:extLst>
      <p:ext uri="{BB962C8B-B14F-4D97-AF65-F5344CB8AC3E}">
        <p14:creationId xmlns:p14="http://schemas.microsoft.com/office/powerpoint/2010/main" val="216785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F62E2-EB3B-CC4E-ACBF-0591B786535F}"/>
              </a:ext>
            </a:extLst>
          </p:cNvPr>
          <p:cNvSpPr>
            <a:spLocks noGrp="1"/>
          </p:cNvSpPr>
          <p:nvPr>
            <p:ph type="title"/>
          </p:nvPr>
        </p:nvSpPr>
        <p:spPr>
          <a:xfrm>
            <a:off x="650929" y="1197486"/>
            <a:ext cx="10515600" cy="1325563"/>
          </a:xfrm>
        </p:spPr>
        <p:txBody>
          <a:bodyPr/>
          <a:lstStyle/>
          <a:p>
            <a:r>
              <a:rPr lang="fr-FR" dirty="0"/>
              <a:t>Une formation personnalisée</a:t>
            </a:r>
          </a:p>
        </p:txBody>
      </p:sp>
      <p:sp>
        <p:nvSpPr>
          <p:cNvPr id="3" name="Espace réservé du contenu 2">
            <a:extLst>
              <a:ext uri="{FF2B5EF4-FFF2-40B4-BE49-F238E27FC236}">
                <a16:creationId xmlns:a16="http://schemas.microsoft.com/office/drawing/2014/main" id="{CED36C7B-5D5E-4749-A132-3B8E86B532BF}"/>
              </a:ext>
            </a:extLst>
          </p:cNvPr>
          <p:cNvSpPr>
            <a:spLocks noGrp="1"/>
          </p:cNvSpPr>
          <p:nvPr>
            <p:ph idx="1"/>
          </p:nvPr>
        </p:nvSpPr>
        <p:spPr>
          <a:xfrm>
            <a:off x="650929" y="2383563"/>
            <a:ext cx="11369178" cy="3784761"/>
          </a:xfrm>
        </p:spPr>
        <p:txBody>
          <a:bodyPr>
            <a:normAutofit fontScale="92500" lnSpcReduction="20000"/>
          </a:bodyPr>
          <a:lstStyle/>
          <a:p>
            <a:pPr marL="0" indent="0" algn="just">
              <a:lnSpc>
                <a:spcPct val="110000"/>
              </a:lnSpc>
              <a:buNone/>
            </a:pPr>
            <a:r>
              <a:rPr lang="fr-FR" dirty="0"/>
              <a:t>Deux spécialistes des domaines « recherche » et « pratique » accompagnent l’étudiante ou l’étudiant. </a:t>
            </a:r>
          </a:p>
          <a:p>
            <a:pPr marL="0" indent="0" algn="just">
              <a:lnSpc>
                <a:spcPct val="110000"/>
              </a:lnSpc>
              <a:buNone/>
            </a:pPr>
            <a:r>
              <a:rPr lang="fr-FR" dirty="0"/>
              <a:t>Pour la formation musicologique, le référent est le directeur de recherche dont le choix s’effectue parmi les enseignants chercheurs de l’UFR de Musicologie à l’issue de l’épreuve d’admission.</a:t>
            </a:r>
          </a:p>
          <a:p>
            <a:pPr marL="0" indent="0" algn="just">
              <a:lnSpc>
                <a:spcPct val="110000"/>
              </a:lnSpc>
              <a:buNone/>
            </a:pPr>
            <a:r>
              <a:rPr lang="fr-FR" dirty="0"/>
              <a:t> Pour la formation pratique, un tuteur sera choisi parmi les musiciens professionnels de Sorbonne Université, du CRR de Paris, du PSPBB ou des institutions partenaires voire, en accord avec l’équipe pédagogique, parmi d’autres musiciens professionnels, en fonction de son projet. </a:t>
            </a:r>
          </a:p>
          <a:p>
            <a:pPr>
              <a:lnSpc>
                <a:spcPct val="110000"/>
              </a:lnSpc>
            </a:pPr>
            <a:endParaRPr lang="fr-FR" sz="2000" dirty="0"/>
          </a:p>
        </p:txBody>
      </p:sp>
    </p:spTree>
    <p:extLst>
      <p:ext uri="{BB962C8B-B14F-4D97-AF65-F5344CB8AC3E}">
        <p14:creationId xmlns:p14="http://schemas.microsoft.com/office/powerpoint/2010/main" val="77647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47E6D6-5DF4-BF40-97C1-5BD1521C3D8C}"/>
              </a:ext>
            </a:extLst>
          </p:cNvPr>
          <p:cNvSpPr>
            <a:spLocks noGrp="1"/>
          </p:cNvSpPr>
          <p:nvPr>
            <p:ph type="title"/>
          </p:nvPr>
        </p:nvSpPr>
        <p:spPr>
          <a:xfrm>
            <a:off x="838200" y="1542997"/>
            <a:ext cx="10515600" cy="1325563"/>
          </a:xfrm>
        </p:spPr>
        <p:txBody>
          <a:bodyPr/>
          <a:lstStyle/>
          <a:p>
            <a:r>
              <a:rPr lang="fr-FR" dirty="0"/>
              <a:t>Une formation complète</a:t>
            </a:r>
          </a:p>
        </p:txBody>
      </p:sp>
      <p:sp>
        <p:nvSpPr>
          <p:cNvPr id="3" name="Espace réservé du contenu 2">
            <a:extLst>
              <a:ext uri="{FF2B5EF4-FFF2-40B4-BE49-F238E27FC236}">
                <a16:creationId xmlns:a16="http://schemas.microsoft.com/office/drawing/2014/main" id="{BFE392AE-FF60-4541-BB5D-461AB61A23AF}"/>
              </a:ext>
            </a:extLst>
          </p:cNvPr>
          <p:cNvSpPr>
            <a:spLocks noGrp="1"/>
          </p:cNvSpPr>
          <p:nvPr>
            <p:ph idx="1"/>
          </p:nvPr>
        </p:nvSpPr>
        <p:spPr>
          <a:xfrm>
            <a:off x="838200" y="2761445"/>
            <a:ext cx="10515600" cy="3242321"/>
          </a:xfrm>
        </p:spPr>
        <p:txBody>
          <a:bodyPr>
            <a:normAutofit lnSpcReduction="10000"/>
          </a:bodyPr>
          <a:lstStyle/>
          <a:p>
            <a:pPr marL="0" indent="0" algn="just">
              <a:lnSpc>
                <a:spcPct val="100000"/>
              </a:lnSpc>
              <a:buNone/>
            </a:pPr>
            <a:r>
              <a:rPr lang="fr-FR" dirty="0"/>
              <a:t>Ce Master est organisé en quatre modules d’enseignement dont chacun contient plusieurs éléments. </a:t>
            </a:r>
          </a:p>
          <a:p>
            <a:pPr marL="0" indent="0" algn="just">
              <a:lnSpc>
                <a:spcPct val="100000"/>
              </a:lnSpc>
              <a:buNone/>
            </a:pPr>
            <a:r>
              <a:rPr lang="fr-FR" dirty="0"/>
              <a:t>Le cursus réunit une offre très ample de cours spécialisés qui sont mis à disposition. </a:t>
            </a:r>
          </a:p>
          <a:p>
            <a:pPr marL="0" indent="0" algn="just">
              <a:lnSpc>
                <a:spcPct val="100000"/>
              </a:lnSpc>
              <a:buNone/>
            </a:pPr>
            <a:r>
              <a:rPr lang="fr-FR" dirty="0"/>
              <a:t>Le choix des cours est déterminé selon un contrat pédagogique établi par les enseignants référents avec l’étudiant(e) en fonction de son profil et de son projet de recherche et pratique.</a:t>
            </a:r>
            <a:endParaRPr lang="fr-FR" sz="2400" dirty="0"/>
          </a:p>
        </p:txBody>
      </p:sp>
    </p:spTree>
    <p:extLst>
      <p:ext uri="{BB962C8B-B14F-4D97-AF65-F5344CB8AC3E}">
        <p14:creationId xmlns:p14="http://schemas.microsoft.com/office/powerpoint/2010/main" val="143671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D41666-EF9F-784F-A44C-DD17677E8B0B}"/>
              </a:ext>
            </a:extLst>
          </p:cNvPr>
          <p:cNvSpPr>
            <a:spLocks noGrp="1"/>
          </p:cNvSpPr>
          <p:nvPr>
            <p:ph type="title"/>
          </p:nvPr>
        </p:nvSpPr>
        <p:spPr>
          <a:xfrm>
            <a:off x="511444" y="526944"/>
            <a:ext cx="10515600" cy="728419"/>
          </a:xfrm>
        </p:spPr>
        <p:txBody>
          <a:bodyPr/>
          <a:lstStyle/>
          <a:p>
            <a:r>
              <a:rPr lang="fr-FR" dirty="0"/>
              <a:t>Une formation ouverte </a:t>
            </a:r>
            <a:r>
              <a:rPr lang="fr-FR" sz="3200" dirty="0"/>
              <a:t>(1)</a:t>
            </a:r>
            <a:endParaRPr lang="fr-FR" dirty="0"/>
          </a:p>
        </p:txBody>
      </p:sp>
      <p:sp>
        <p:nvSpPr>
          <p:cNvPr id="3" name="Espace réservé du contenu 2">
            <a:extLst>
              <a:ext uri="{FF2B5EF4-FFF2-40B4-BE49-F238E27FC236}">
                <a16:creationId xmlns:a16="http://schemas.microsoft.com/office/drawing/2014/main" id="{C86244B2-792A-A24E-BAC6-D85A9B6ABC6C}"/>
              </a:ext>
            </a:extLst>
          </p:cNvPr>
          <p:cNvSpPr>
            <a:spLocks noGrp="1"/>
          </p:cNvSpPr>
          <p:nvPr>
            <p:ph idx="1"/>
          </p:nvPr>
        </p:nvSpPr>
        <p:spPr>
          <a:xfrm>
            <a:off x="511444" y="1441341"/>
            <a:ext cx="11034794" cy="5207432"/>
          </a:xfrm>
        </p:spPr>
        <p:txBody>
          <a:bodyPr>
            <a:noAutofit/>
          </a:bodyPr>
          <a:lstStyle/>
          <a:p>
            <a:pPr algn="just">
              <a:lnSpc>
                <a:spcPct val="100000"/>
              </a:lnSpc>
            </a:pPr>
            <a:r>
              <a:rPr lang="fr-FR" sz="2400" dirty="0"/>
              <a:t>Sont proposés :</a:t>
            </a:r>
          </a:p>
          <a:p>
            <a:pPr lvl="1" algn="just">
              <a:lnSpc>
                <a:spcPct val="100000"/>
              </a:lnSpc>
              <a:buFont typeface="Courier New" panose="02070309020205020404" pitchFamily="49" charset="0"/>
              <a:buChar char="o"/>
            </a:pPr>
            <a:r>
              <a:rPr lang="fr-FR" sz="2200" dirty="0"/>
              <a:t>Des </a:t>
            </a:r>
            <a:r>
              <a:rPr lang="fr-FR" sz="2200" b="1" dirty="0"/>
              <a:t>cours de musicologie</a:t>
            </a:r>
            <a:r>
              <a:rPr lang="fr-FR" sz="2200" dirty="0"/>
              <a:t> spécialisés et les </a:t>
            </a:r>
            <a:r>
              <a:rPr lang="fr-FR" sz="2200" b="1" dirty="0"/>
              <a:t>séminaires de recherche</a:t>
            </a:r>
            <a:r>
              <a:rPr lang="fr-FR" sz="2200" dirty="0"/>
              <a:t> avec les enseignants-chercheurs de Sorbonne Université.</a:t>
            </a:r>
          </a:p>
          <a:p>
            <a:pPr lvl="1" algn="just">
              <a:lnSpc>
                <a:spcPct val="100000"/>
              </a:lnSpc>
              <a:buFont typeface="Courier New" panose="02070309020205020404" pitchFamily="49" charset="0"/>
              <a:buChar char="o"/>
            </a:pPr>
            <a:r>
              <a:rPr lang="fr-FR" dirty="0"/>
              <a:t>Des </a:t>
            </a:r>
            <a:r>
              <a:rPr lang="fr-FR" b="1" dirty="0"/>
              <a:t>cours individuels hebdomadaires</a:t>
            </a:r>
            <a:r>
              <a:rPr lang="fr-FR" dirty="0"/>
              <a:t> (musique vocale ou instrumentale) avec un ou plusieurs professeurs du CRR de Paris ; </a:t>
            </a:r>
          </a:p>
          <a:p>
            <a:pPr lvl="1" algn="just">
              <a:lnSpc>
                <a:spcPct val="100000"/>
              </a:lnSpc>
              <a:buFont typeface="Courier New" panose="02070309020205020404" pitchFamily="49" charset="0"/>
              <a:buChar char="o"/>
            </a:pPr>
            <a:r>
              <a:rPr lang="fr-FR" dirty="0"/>
              <a:t>des</a:t>
            </a:r>
            <a:r>
              <a:rPr lang="fr-FR" b="1" dirty="0"/>
              <a:t> cours d’interprétation</a:t>
            </a:r>
            <a:r>
              <a:rPr lang="fr-FR" dirty="0"/>
              <a:t> avec musiciens et directeurs des ensembles de renommée internationale dont le but est de développer l’approche réflexive de la pratique musicale. L’enseignant référent est Jean-Christophe Frisch ; les cours sont complétés par des cours et ateliers collectifs et par des master-class avec des musiciens invités (Sorbonne Université, PSPBB, CRR de Paris et/ou institutions partenaires)</a:t>
            </a:r>
            <a:r>
              <a:rPr lang="fr-FR" sz="2400" dirty="0"/>
              <a:t>. </a:t>
            </a:r>
          </a:p>
          <a:p>
            <a:pPr marL="457200" lvl="1" indent="0" algn="just">
              <a:lnSpc>
                <a:spcPct val="100000"/>
              </a:lnSpc>
              <a:buNone/>
            </a:pPr>
            <a:endParaRPr lang="fr-FR" dirty="0"/>
          </a:p>
          <a:p>
            <a:pPr marL="457200" lvl="1" indent="0" algn="r">
              <a:lnSpc>
                <a:spcPct val="100000"/>
              </a:lnSpc>
              <a:buNone/>
            </a:pPr>
            <a:r>
              <a:rPr lang="fr-FR" dirty="0"/>
              <a:t>…/…</a:t>
            </a:r>
          </a:p>
        </p:txBody>
      </p:sp>
    </p:spTree>
    <p:extLst>
      <p:ext uri="{BB962C8B-B14F-4D97-AF65-F5344CB8AC3E}">
        <p14:creationId xmlns:p14="http://schemas.microsoft.com/office/powerpoint/2010/main" val="1447199945"/>
      </p:ext>
    </p:extLst>
  </p:cSld>
  <p:clrMapOvr>
    <a:masterClrMapping/>
  </p:clrMapOvr>
</p:sld>
</file>

<file path=ppt/theme/theme1.xml><?xml version="1.0" encoding="utf-8"?>
<a:theme xmlns:a="http://schemas.openxmlformats.org/drawingml/2006/main" name="Thème1 Georgia">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Georgia" id="{A28A0DF1-75B2-5E40-A096-FE7DA80228D7}" vid="{0960C288-8F1A-FB4F-9749-26BC79585A9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 Georgia</Template>
  <TotalTime>29</TotalTime>
  <Words>1889</Words>
  <Application>Microsoft Office PowerPoint</Application>
  <PresentationFormat>Grand écran</PresentationFormat>
  <Paragraphs>165</Paragraphs>
  <Slides>23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Courier New</vt:lpstr>
      <vt:lpstr>Georgia</vt:lpstr>
      <vt:lpstr>Thème1 Georgia</vt:lpstr>
      <vt:lpstr>· Master · · Musique et musicologie ·</vt:lpstr>
      <vt:lpstr>Se former à la recherche et pratique de la musique baroque en Sorbonne </vt:lpstr>
      <vt:lpstr>Une double formation à la pratique de la musique baroque et de la recherche en musicologie</vt:lpstr>
      <vt:lpstr>Débouchés professionnels</vt:lpstr>
      <vt:lpstr>L’offre de formation</vt:lpstr>
      <vt:lpstr>Un réseau de compétences</vt:lpstr>
      <vt:lpstr>Une formation personnalisée</vt:lpstr>
      <vt:lpstr>Une formation complète</vt:lpstr>
      <vt:lpstr>Une formation ouverte (1)</vt:lpstr>
      <vt:lpstr>Une formation ouverte (suite, 2)</vt:lpstr>
      <vt:lpstr>Une formation ouverte (suite, 3)</vt:lpstr>
      <vt:lpstr>L’Équipe pédagogique (1)                                                  …/…</vt:lpstr>
      <vt:lpstr>L’Équipe pédagogique (2)                                                           …/…</vt:lpstr>
      <vt:lpstr>L’Équipe pédagogique (3)</vt:lpstr>
      <vt:lpstr>Conditions d’entrée dans le cursus</vt:lpstr>
      <vt:lpstr>Présentation PowerPoint</vt:lpstr>
      <vt:lpstr>Présentation PowerPoint</vt:lpstr>
      <vt:lpstr>Pré-sélection sur dossier</vt:lpstr>
      <vt:lpstr>Audition et entretien avec jury</vt:lpstr>
      <vt:lpstr>Contacter les responsables pédagogiques de cette formation :</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J.-P. Bartoli</dc:creator>
  <cp:lastModifiedBy>Théodora Psychoyou</cp:lastModifiedBy>
  <cp:revision>29</cp:revision>
  <dcterms:created xsi:type="dcterms:W3CDTF">2020-03-24T10:58:20Z</dcterms:created>
  <dcterms:modified xsi:type="dcterms:W3CDTF">2021-03-17T14:40:30Z</dcterms:modified>
</cp:coreProperties>
</file>